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5" r:id="rId1"/>
  </p:sldMasterIdLst>
  <p:notesMasterIdLst>
    <p:notesMasterId r:id="rId94"/>
  </p:notesMasterIdLst>
  <p:sldIdLst>
    <p:sldId id="256" r:id="rId2"/>
    <p:sldId id="284" r:id="rId3"/>
    <p:sldId id="321" r:id="rId4"/>
    <p:sldId id="257" r:id="rId5"/>
    <p:sldId id="316" r:id="rId6"/>
    <p:sldId id="320" r:id="rId7"/>
    <p:sldId id="324" r:id="rId8"/>
    <p:sldId id="408" r:id="rId9"/>
    <p:sldId id="409" r:id="rId10"/>
    <p:sldId id="319" r:id="rId11"/>
    <p:sldId id="306" r:id="rId12"/>
    <p:sldId id="332" r:id="rId13"/>
    <p:sldId id="331" r:id="rId14"/>
    <p:sldId id="369" r:id="rId15"/>
    <p:sldId id="334" r:id="rId16"/>
    <p:sldId id="333" r:id="rId17"/>
    <p:sldId id="2099" r:id="rId18"/>
    <p:sldId id="335" r:id="rId19"/>
    <p:sldId id="350" r:id="rId20"/>
    <p:sldId id="327" r:id="rId21"/>
    <p:sldId id="336" r:id="rId22"/>
    <p:sldId id="338" r:id="rId23"/>
    <p:sldId id="339" r:id="rId24"/>
    <p:sldId id="340" r:id="rId25"/>
    <p:sldId id="351" r:id="rId26"/>
    <p:sldId id="328" r:id="rId27"/>
    <p:sldId id="341" r:id="rId28"/>
    <p:sldId id="342" r:id="rId29"/>
    <p:sldId id="344" r:id="rId30"/>
    <p:sldId id="352" r:id="rId31"/>
    <p:sldId id="343" r:id="rId32"/>
    <p:sldId id="2093" r:id="rId33"/>
    <p:sldId id="329" r:id="rId34"/>
    <p:sldId id="354" r:id="rId35"/>
    <p:sldId id="347" r:id="rId36"/>
    <p:sldId id="348" r:id="rId37"/>
    <p:sldId id="349" r:id="rId38"/>
    <p:sldId id="353" r:id="rId39"/>
    <p:sldId id="355" r:id="rId40"/>
    <p:sldId id="346" r:id="rId41"/>
    <p:sldId id="330" r:id="rId42"/>
    <p:sldId id="311" r:id="rId43"/>
    <p:sldId id="318" r:id="rId44"/>
    <p:sldId id="356" r:id="rId45"/>
    <p:sldId id="307" r:id="rId46"/>
    <p:sldId id="304" r:id="rId47"/>
    <p:sldId id="357" r:id="rId48"/>
    <p:sldId id="358" r:id="rId49"/>
    <p:sldId id="359" r:id="rId50"/>
    <p:sldId id="360" r:id="rId51"/>
    <p:sldId id="361" r:id="rId52"/>
    <p:sldId id="366" r:id="rId53"/>
    <p:sldId id="367" r:id="rId54"/>
    <p:sldId id="364" r:id="rId55"/>
    <p:sldId id="365" r:id="rId56"/>
    <p:sldId id="368" r:id="rId57"/>
    <p:sldId id="370" r:id="rId58"/>
    <p:sldId id="371" r:id="rId59"/>
    <p:sldId id="372" r:id="rId60"/>
    <p:sldId id="378" r:id="rId61"/>
    <p:sldId id="374" r:id="rId62"/>
    <p:sldId id="375" r:id="rId63"/>
    <p:sldId id="2094" r:id="rId64"/>
    <p:sldId id="379" r:id="rId65"/>
    <p:sldId id="380" r:id="rId66"/>
    <p:sldId id="381" r:id="rId67"/>
    <p:sldId id="387" r:id="rId68"/>
    <p:sldId id="389" r:id="rId69"/>
    <p:sldId id="390" r:id="rId70"/>
    <p:sldId id="385" r:id="rId71"/>
    <p:sldId id="386" r:id="rId72"/>
    <p:sldId id="388" r:id="rId73"/>
    <p:sldId id="383" r:id="rId74"/>
    <p:sldId id="384" r:id="rId75"/>
    <p:sldId id="2095" r:id="rId76"/>
    <p:sldId id="392" r:id="rId77"/>
    <p:sldId id="393" r:id="rId78"/>
    <p:sldId id="394" r:id="rId79"/>
    <p:sldId id="395" r:id="rId80"/>
    <p:sldId id="396" r:id="rId81"/>
    <p:sldId id="397" r:id="rId82"/>
    <p:sldId id="399" r:id="rId83"/>
    <p:sldId id="400" r:id="rId84"/>
    <p:sldId id="401" r:id="rId85"/>
    <p:sldId id="405" r:id="rId86"/>
    <p:sldId id="403" r:id="rId87"/>
    <p:sldId id="404" r:id="rId88"/>
    <p:sldId id="2096" r:id="rId89"/>
    <p:sldId id="407" r:id="rId90"/>
    <p:sldId id="2097" r:id="rId91"/>
    <p:sldId id="2098" r:id="rId92"/>
    <p:sldId id="2092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4EDADCF-59B2-1549-8446-281657FBBC9E}">
          <p14:sldIdLst>
            <p14:sldId id="256"/>
            <p14:sldId id="284"/>
            <p14:sldId id="321"/>
            <p14:sldId id="257"/>
            <p14:sldId id="316"/>
            <p14:sldId id="320"/>
            <p14:sldId id="324"/>
            <p14:sldId id="408"/>
            <p14:sldId id="409"/>
          </p14:sldIdLst>
        </p14:section>
        <p14:section name="Morning" id="{7C921A7B-B396-B441-A659-A8C7FD11769B}">
          <p14:sldIdLst>
            <p14:sldId id="319"/>
            <p14:sldId id="306"/>
            <p14:sldId id="332"/>
            <p14:sldId id="331"/>
            <p14:sldId id="369"/>
            <p14:sldId id="334"/>
            <p14:sldId id="333"/>
            <p14:sldId id="2099"/>
            <p14:sldId id="335"/>
            <p14:sldId id="350"/>
            <p14:sldId id="327"/>
            <p14:sldId id="336"/>
            <p14:sldId id="338"/>
            <p14:sldId id="339"/>
            <p14:sldId id="340"/>
            <p14:sldId id="351"/>
            <p14:sldId id="328"/>
            <p14:sldId id="341"/>
            <p14:sldId id="342"/>
            <p14:sldId id="344"/>
            <p14:sldId id="352"/>
            <p14:sldId id="343"/>
            <p14:sldId id="2093"/>
            <p14:sldId id="329"/>
            <p14:sldId id="354"/>
            <p14:sldId id="347"/>
            <p14:sldId id="348"/>
            <p14:sldId id="349"/>
            <p14:sldId id="353"/>
            <p14:sldId id="355"/>
            <p14:sldId id="346"/>
            <p14:sldId id="330"/>
            <p14:sldId id="311"/>
          </p14:sldIdLst>
        </p14:section>
        <p14:section name="Afternoon" id="{4AB02089-564E-5A4E-B561-C8A180F5CAE3}">
          <p14:sldIdLst>
            <p14:sldId id="318"/>
            <p14:sldId id="356"/>
            <p14:sldId id="307"/>
            <p14:sldId id="304"/>
            <p14:sldId id="357"/>
            <p14:sldId id="358"/>
            <p14:sldId id="359"/>
            <p14:sldId id="360"/>
            <p14:sldId id="361"/>
            <p14:sldId id="366"/>
            <p14:sldId id="367"/>
            <p14:sldId id="364"/>
            <p14:sldId id="365"/>
            <p14:sldId id="368"/>
            <p14:sldId id="370"/>
            <p14:sldId id="371"/>
            <p14:sldId id="372"/>
            <p14:sldId id="378"/>
            <p14:sldId id="374"/>
            <p14:sldId id="375"/>
            <p14:sldId id="2094"/>
            <p14:sldId id="379"/>
            <p14:sldId id="380"/>
            <p14:sldId id="381"/>
            <p14:sldId id="387"/>
            <p14:sldId id="389"/>
            <p14:sldId id="390"/>
            <p14:sldId id="385"/>
            <p14:sldId id="386"/>
            <p14:sldId id="388"/>
            <p14:sldId id="383"/>
            <p14:sldId id="384"/>
            <p14:sldId id="2095"/>
            <p14:sldId id="392"/>
            <p14:sldId id="393"/>
            <p14:sldId id="394"/>
            <p14:sldId id="395"/>
            <p14:sldId id="396"/>
            <p14:sldId id="397"/>
            <p14:sldId id="399"/>
            <p14:sldId id="400"/>
            <p14:sldId id="401"/>
            <p14:sldId id="405"/>
            <p14:sldId id="403"/>
            <p14:sldId id="404"/>
            <p14:sldId id="2096"/>
            <p14:sldId id="407"/>
            <p14:sldId id="2097"/>
            <p14:sldId id="2098"/>
            <p14:sldId id="20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817"/>
    <a:srgbClr val="5CA3D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3622"/>
  </p:normalViewPr>
  <p:slideViewPr>
    <p:cSldViewPr snapToGrid="0" snapToObjects="1">
      <p:cViewPr varScale="1">
        <p:scale>
          <a:sx n="102" d="100"/>
          <a:sy n="102" d="100"/>
        </p:scale>
        <p:origin x="216" y="10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1FD61-4303-B64A-B0E6-36AAAD71DE8E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9DA3B-EBB6-DA4A-B93B-C68C3E8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4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02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739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5898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8423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647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5673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009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8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159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2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1771BB77-DBB8-454A-9A66-8E4CC0C5EBA3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BF88690F-0F6C-0940-BC7C-8695E5466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2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6" r:id="rId1"/>
    <p:sldLayoutId id="2147484297" r:id="rId2"/>
    <p:sldLayoutId id="2147484298" r:id="rId3"/>
    <p:sldLayoutId id="2147484299" r:id="rId4"/>
    <p:sldLayoutId id="2147484300" r:id="rId5"/>
    <p:sldLayoutId id="2147484301" r:id="rId6"/>
    <p:sldLayoutId id="2147484302" r:id="rId7"/>
    <p:sldLayoutId id="2147484303" r:id="rId8"/>
    <p:sldLayoutId id="2147484304" r:id="rId9"/>
    <p:sldLayoutId id="2147484305" r:id="rId10"/>
    <p:sldLayoutId id="21474843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www.biorxiv.org/content/early/2017/07/21/166652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ChIP-Seq</a:t>
            </a:r>
            <a:r>
              <a:rPr lang="en-US" dirty="0"/>
              <a:t> survival skills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 Expression </a:t>
            </a:r>
            <a:r>
              <a:rPr lang="en-US" dirty="0" err="1"/>
              <a:t>Nanocourse</a:t>
            </a:r>
            <a:endParaRPr lang="en-US" dirty="0"/>
          </a:p>
          <a:p>
            <a:r>
              <a:rPr lang="en-US" dirty="0"/>
              <a:t>Gary Hon</a:t>
            </a:r>
          </a:p>
        </p:txBody>
      </p:sp>
    </p:spTree>
    <p:extLst>
      <p:ext uri="{BB962C8B-B14F-4D97-AF65-F5344CB8AC3E}">
        <p14:creationId xmlns:p14="http://schemas.microsoft.com/office/powerpoint/2010/main" val="11948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8CCEA0-1B34-A343-8B2F-B9A07500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717479"/>
          </a:xfrm>
        </p:spPr>
        <p:txBody>
          <a:bodyPr/>
          <a:lstStyle/>
          <a:p>
            <a:r>
              <a:rPr lang="en-US" dirty="0"/>
              <a:t>Overview: Morning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FC53B8-291F-5545-ADBF-0AB5B72E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21" y="1160894"/>
            <a:ext cx="9108005" cy="54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40CE0A7-A60B-BA49-9A94-C51ED62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593765"/>
            <a:ext cx="9418320" cy="10598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ChIP-Seq</a:t>
            </a:r>
            <a:r>
              <a:rPr lang="en-US" dirty="0"/>
              <a:t> experiment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224E731-96DC-8D41-9B0E-02FBCF6E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653639"/>
            <a:ext cx="9418320" cy="1691640"/>
          </a:xfrm>
        </p:spPr>
        <p:txBody>
          <a:bodyPr/>
          <a:lstStyle/>
          <a:p>
            <a:r>
              <a:rPr lang="en-US" dirty="0"/>
              <a:t>DNA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 err="1">
                <a:sym typeface="Wingdings" pitchFamily="2" charset="2"/>
              </a:rPr>
              <a:t>fastq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3ACEDA-53C7-AD4D-B41C-F426A5C0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0" y="2499459"/>
            <a:ext cx="9002283" cy="53786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E3D63FC-61B0-8641-8E8A-971BAC42AB47}"/>
              </a:ext>
            </a:extLst>
          </p:cNvPr>
          <p:cNvSpPr/>
          <p:nvPr/>
        </p:nvSpPr>
        <p:spPr>
          <a:xfrm>
            <a:off x="795647" y="2980706"/>
            <a:ext cx="1104405" cy="676894"/>
          </a:xfrm>
          <a:prstGeom prst="rect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7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2EED97-5BF9-4B45-B3D5-0B72A9E6D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59"/>
          <a:stretch/>
        </p:blipFill>
        <p:spPr>
          <a:xfrm>
            <a:off x="631533" y="568727"/>
            <a:ext cx="5165500" cy="5484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351FD3D-94D2-7B4D-B743-7DDBD0861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41"/>
          <a:stretch/>
        </p:blipFill>
        <p:spPr>
          <a:xfrm>
            <a:off x="5958567" y="149634"/>
            <a:ext cx="5165500" cy="65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5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40CE0A7-A60B-BA49-9A94-C51ED62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593765"/>
            <a:ext cx="9418320" cy="1059873"/>
          </a:xfrm>
        </p:spPr>
        <p:txBody>
          <a:bodyPr/>
          <a:lstStyle/>
          <a:p>
            <a:r>
              <a:rPr lang="en-US" dirty="0"/>
              <a:t>Mapping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224E731-96DC-8D41-9B0E-02FBCF6E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653639"/>
            <a:ext cx="9418320" cy="1691640"/>
          </a:xfrm>
        </p:spPr>
        <p:txBody>
          <a:bodyPr/>
          <a:lstStyle/>
          <a:p>
            <a:r>
              <a:rPr lang="en-US" dirty="0" err="1"/>
              <a:t>Fastq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BAM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3ACEDA-53C7-AD4D-B41C-F426A5C0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0" y="2499459"/>
            <a:ext cx="9002283" cy="53786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E3D63FC-61B0-8641-8E8A-971BAC42AB47}"/>
              </a:ext>
            </a:extLst>
          </p:cNvPr>
          <p:cNvSpPr/>
          <p:nvPr/>
        </p:nvSpPr>
        <p:spPr>
          <a:xfrm>
            <a:off x="1434265" y="2980706"/>
            <a:ext cx="1736448" cy="676894"/>
          </a:xfrm>
          <a:prstGeom prst="rect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A9AF646-B944-F24C-A49B-44E82CDD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DC9E99B-7130-3F48-93BE-C74B47FA3E49}"/>
              </a:ext>
            </a:extLst>
          </p:cNvPr>
          <p:cNvSpPr/>
          <p:nvPr/>
        </p:nvSpPr>
        <p:spPr>
          <a:xfrm>
            <a:off x="1261872" y="248593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latin typeface="Courier" pitchFamily="2" charset="0"/>
              </a:rPr>
              <a:t>mkdir</a:t>
            </a:r>
            <a:r>
              <a:rPr lang="en-US" sz="2400" dirty="0">
                <a:latin typeface="Courier" pitchFamily="2" charset="0"/>
              </a:rPr>
              <a:t> part1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cd part1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 err="1">
                <a:latin typeface="Courier" pitchFamily="2" charset="0"/>
              </a:rPr>
              <a:t>cp</a:t>
            </a:r>
            <a:r>
              <a:rPr lang="en-US" sz="2400" dirty="0">
                <a:latin typeface="Courier" pitchFamily="2" charset="0"/>
              </a:rPr>
              <a:t> ../../shared/class2/part1/* .</a:t>
            </a:r>
          </a:p>
        </p:txBody>
      </p:sp>
    </p:spTree>
    <p:extLst>
      <p:ext uri="{BB962C8B-B14F-4D97-AF65-F5344CB8AC3E}">
        <p14:creationId xmlns:p14="http://schemas.microsoft.com/office/powerpoint/2010/main" val="364014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55319AF-03AE-9843-9E80-B856078DF64E}"/>
              </a:ext>
            </a:extLst>
          </p:cNvPr>
          <p:cNvSpPr/>
          <p:nvPr/>
        </p:nvSpPr>
        <p:spPr>
          <a:xfrm>
            <a:off x="504308" y="1641728"/>
            <a:ext cx="1160456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module load bowtie2</a:t>
            </a:r>
          </a:p>
          <a:p>
            <a:r>
              <a:rPr lang="en-US" sz="2000" dirty="0">
                <a:latin typeface="Courier" pitchFamily="2" charset="0"/>
              </a:rPr>
              <a:t>module load </a:t>
            </a:r>
            <a:r>
              <a:rPr lang="en-US" sz="2000" dirty="0" err="1">
                <a:latin typeface="Courier" pitchFamily="2" charset="0"/>
              </a:rPr>
              <a:t>samtools</a:t>
            </a:r>
            <a:endParaRPr lang="en-US" sz="2000" dirty="0">
              <a:latin typeface="Courier" pitchFamily="2" charset="0"/>
            </a:endParaRP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# make a directory to hold your raw alignments</a:t>
            </a:r>
          </a:p>
          <a:p>
            <a:r>
              <a:rPr lang="en-US" sz="2000" dirty="0" err="1">
                <a:latin typeface="Courier" pitchFamily="2" charset="0"/>
              </a:rPr>
              <a:t>mkdir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bam_files</a:t>
            </a:r>
            <a:endParaRPr lang="en-US" sz="2000" dirty="0">
              <a:latin typeface="Courier" pitchFamily="2" charset="0"/>
            </a:endParaRP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# mapping</a:t>
            </a:r>
          </a:p>
          <a:p>
            <a:r>
              <a:rPr lang="en-US" sz="2000" dirty="0">
                <a:latin typeface="Courier" pitchFamily="2" charset="0"/>
              </a:rPr>
              <a:t>bowtie2 -p 32\</a:t>
            </a:r>
          </a:p>
          <a:p>
            <a:r>
              <a:rPr lang="en-US" sz="2000" dirty="0">
                <a:latin typeface="Courier" pitchFamily="2" charset="0"/>
              </a:rPr>
              <a:t>        -x [</a:t>
            </a:r>
            <a:r>
              <a:rPr lang="en-US" sz="2000" dirty="0">
                <a:highlight>
                  <a:srgbClr val="FF00FF"/>
                </a:highlight>
                <a:latin typeface="Courier" pitchFamily="2" charset="0"/>
              </a:rPr>
              <a:t>INDEX</a:t>
            </a:r>
            <a:r>
              <a:rPr lang="en-US" sz="2000" dirty="0">
                <a:latin typeface="Courier" pitchFamily="2" charset="0"/>
              </a:rPr>
              <a:t>]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sz="2000" dirty="0">
                <a:latin typeface="Courier" pitchFamily="2" charset="0"/>
              </a:rPr>
              <a:t>        -U [</a:t>
            </a:r>
            <a:r>
              <a:rPr lang="en-US" sz="2000" dirty="0">
                <a:highlight>
                  <a:srgbClr val="FFFF00"/>
                </a:highlight>
                <a:latin typeface="Courier" pitchFamily="2" charset="0"/>
              </a:rPr>
              <a:t>FASTQ FILE</a:t>
            </a:r>
            <a:r>
              <a:rPr lang="en-US" sz="2000" dirty="0">
                <a:latin typeface="Courier" pitchFamily="2" charset="0"/>
              </a:rPr>
              <a:t>] </a:t>
            </a:r>
            <a:r>
              <a:rPr lang="en-US" sz="1600" dirty="0">
                <a:latin typeface="Courier" pitchFamily="2" charset="0"/>
              </a:rPr>
              <a:t>\</a:t>
            </a:r>
          </a:p>
          <a:p>
            <a:r>
              <a:rPr lang="en-US" sz="2000" dirty="0">
                <a:latin typeface="Courier" pitchFamily="2" charset="0"/>
              </a:rPr>
              <a:t>  | </a:t>
            </a:r>
            <a:r>
              <a:rPr lang="en-US" sz="2000" dirty="0" err="1">
                <a:latin typeface="Courier" pitchFamily="2" charset="0"/>
              </a:rPr>
              <a:t>samtools</a:t>
            </a:r>
            <a:r>
              <a:rPr lang="en-US" sz="2000" dirty="0">
                <a:latin typeface="Courier" pitchFamily="2" charset="0"/>
              </a:rPr>
              <a:t> view -q10 -</a:t>
            </a:r>
            <a:r>
              <a:rPr lang="en-US" sz="2000" dirty="0" err="1">
                <a:latin typeface="Courier" pitchFamily="2" charset="0"/>
              </a:rPr>
              <a:t>bS</a:t>
            </a:r>
            <a:r>
              <a:rPr lang="en-US" sz="2000" dirty="0">
                <a:latin typeface="Courier" pitchFamily="2" charset="0"/>
              </a:rPr>
              <a:t> -o - -\</a:t>
            </a:r>
          </a:p>
          <a:p>
            <a:r>
              <a:rPr lang="en-US" sz="2000" dirty="0">
                <a:latin typeface="Courier" pitchFamily="2" charset="0"/>
              </a:rPr>
              <a:t>  | </a:t>
            </a:r>
            <a:r>
              <a:rPr lang="en-US" sz="2000" dirty="0" err="1">
                <a:latin typeface="Courier" pitchFamily="2" charset="0"/>
              </a:rPr>
              <a:t>samtools</a:t>
            </a:r>
            <a:r>
              <a:rPr lang="en-US" sz="2000" dirty="0">
                <a:latin typeface="Courier" pitchFamily="2" charset="0"/>
              </a:rPr>
              <a:t> sort -o [</a:t>
            </a:r>
            <a:r>
              <a:rPr lang="en-US" sz="2000" dirty="0">
                <a:highlight>
                  <a:srgbClr val="00FF00"/>
                </a:highlight>
                <a:latin typeface="Courier" pitchFamily="2" charset="0"/>
              </a:rPr>
              <a:t>OUTPUT FILE</a:t>
            </a:r>
            <a:r>
              <a:rPr lang="en-US" sz="2000" dirty="0">
                <a:latin typeface="Courier" pitchFamily="2" charset="0"/>
              </a:rPr>
              <a:t>] -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EE1D68-E714-F141-9066-EFEE29F4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736580"/>
          </a:xfrm>
        </p:spPr>
        <p:txBody>
          <a:bodyPr/>
          <a:lstStyle/>
          <a:p>
            <a:r>
              <a:rPr lang="en-US" dirty="0"/>
              <a:t>The command: bowtie2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B49B711-917D-5643-A481-DD09008263D8}"/>
              </a:ext>
            </a:extLst>
          </p:cNvPr>
          <p:cNvGrpSpPr/>
          <p:nvPr/>
        </p:nvGrpSpPr>
        <p:grpSpPr>
          <a:xfrm>
            <a:off x="3762531" y="1246911"/>
            <a:ext cx="7191981" cy="1384995"/>
            <a:chOff x="3762531" y="1246911"/>
            <a:chExt cx="7191981" cy="138499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5D9B9472-9FB8-DB41-948B-4AEF3B47AA5F}"/>
                </a:ext>
              </a:extLst>
            </p:cNvPr>
            <p:cNvSpPr txBox="1"/>
            <p:nvPr/>
          </p:nvSpPr>
          <p:spPr>
            <a:xfrm>
              <a:off x="7514705" y="1246911"/>
              <a:ext cx="34398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Load the programs bowtie2 and </a:t>
              </a:r>
              <a:r>
                <a:rPr lang="en-US" sz="2800" dirty="0" err="1"/>
                <a:t>samtools</a:t>
              </a:r>
              <a:endParaRPr lang="en-US" sz="2800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xmlns="" id="{E910DE55-7DC9-834D-A838-BF046AB51D59}"/>
                </a:ext>
              </a:extLst>
            </p:cNvPr>
            <p:cNvSpPr/>
            <p:nvPr/>
          </p:nvSpPr>
          <p:spPr>
            <a:xfrm>
              <a:off x="7448203" y="1246911"/>
              <a:ext cx="3506309" cy="138499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6C2F4A65-CBD8-6D4F-A3FD-BDE34DF2B9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2531" y="2018222"/>
              <a:ext cx="345291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CDC17FA7-717E-6747-B1F6-D5314CEF8035}"/>
              </a:ext>
            </a:extLst>
          </p:cNvPr>
          <p:cNvGrpSpPr/>
          <p:nvPr/>
        </p:nvGrpSpPr>
        <p:grpSpPr>
          <a:xfrm>
            <a:off x="3275215" y="2837574"/>
            <a:ext cx="7679297" cy="560695"/>
            <a:chOff x="3275215" y="2837574"/>
            <a:chExt cx="7679297" cy="5606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2AA05A1-05B1-694A-A05B-C0011E7CEE8E}"/>
                </a:ext>
              </a:extLst>
            </p:cNvPr>
            <p:cNvSpPr txBox="1"/>
            <p:nvPr/>
          </p:nvSpPr>
          <p:spPr>
            <a:xfrm>
              <a:off x="7514705" y="2837574"/>
              <a:ext cx="3439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Make a new folder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xmlns="" id="{C8094338-7BF4-324F-AD60-74A1FF2411EB}"/>
                </a:ext>
              </a:extLst>
            </p:cNvPr>
            <p:cNvSpPr/>
            <p:nvPr/>
          </p:nvSpPr>
          <p:spPr>
            <a:xfrm>
              <a:off x="7448203" y="2875049"/>
              <a:ext cx="3506309" cy="52322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357B07D5-2F9B-2F4D-B808-328ED08600CB}"/>
                </a:ext>
              </a:extLst>
            </p:cNvPr>
            <p:cNvCxnSpPr/>
            <p:nvPr/>
          </p:nvCxnSpPr>
          <p:spPr>
            <a:xfrm flipH="1">
              <a:off x="3275215" y="3058621"/>
              <a:ext cx="394023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734DF2A6-06F6-BD45-BE21-5778DD2AAD77}"/>
              </a:ext>
            </a:extLst>
          </p:cNvPr>
          <p:cNvGrpSpPr/>
          <p:nvPr/>
        </p:nvGrpSpPr>
        <p:grpSpPr>
          <a:xfrm>
            <a:off x="2695699" y="3709777"/>
            <a:ext cx="8261588" cy="954108"/>
            <a:chOff x="2695699" y="3709777"/>
            <a:chExt cx="8261588" cy="9541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1875F3F-46C4-3B46-AD1A-B6B4BABE1CB5}"/>
                </a:ext>
              </a:extLst>
            </p:cNvPr>
            <p:cNvSpPr txBox="1"/>
            <p:nvPr/>
          </p:nvSpPr>
          <p:spPr>
            <a:xfrm>
              <a:off x="7517480" y="3709778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Call bowtie with 32 processors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xmlns="" id="{0C88DD4B-24DD-2B40-9AC9-E3A79EF21899}"/>
                </a:ext>
              </a:extLst>
            </p:cNvPr>
            <p:cNvSpPr/>
            <p:nvPr/>
          </p:nvSpPr>
          <p:spPr>
            <a:xfrm>
              <a:off x="7450978" y="3709777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E0484716-5A89-8E46-BD4E-CB32A38AA3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5699" y="3945135"/>
              <a:ext cx="45225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E0590620-06F6-9643-A7F9-16E145950608}"/>
              </a:ext>
            </a:extLst>
          </p:cNvPr>
          <p:cNvGrpSpPr/>
          <p:nvPr/>
        </p:nvGrpSpPr>
        <p:grpSpPr>
          <a:xfrm>
            <a:off x="5993523" y="4604509"/>
            <a:ext cx="4966539" cy="1207250"/>
            <a:chOff x="5993523" y="4604509"/>
            <a:chExt cx="4966539" cy="12072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23BEAD4-C45D-5046-8423-DCD1CAF8F604}"/>
                </a:ext>
              </a:extLst>
            </p:cNvPr>
            <p:cNvSpPr txBox="1"/>
            <p:nvPr/>
          </p:nvSpPr>
          <p:spPr>
            <a:xfrm>
              <a:off x="7520255" y="4857652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Convert output to BAM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xmlns="" id="{B267E11B-DD42-584C-A579-ED18B106754B}"/>
                </a:ext>
              </a:extLst>
            </p:cNvPr>
            <p:cNvSpPr/>
            <p:nvPr/>
          </p:nvSpPr>
          <p:spPr>
            <a:xfrm>
              <a:off x="7453753" y="4857651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34BA244C-CDC4-854F-98C0-F096F3B6A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8138" y="4964544"/>
              <a:ext cx="53643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xmlns="" id="{A43EDA19-AF1D-824D-B8D3-B8A9867F8401}"/>
                </a:ext>
              </a:extLst>
            </p:cNvPr>
            <p:cNvSpPr/>
            <p:nvPr/>
          </p:nvSpPr>
          <p:spPr>
            <a:xfrm>
              <a:off x="5993523" y="4604509"/>
              <a:ext cx="515389" cy="727051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71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55319AF-03AE-9843-9E80-B856078DF64E}"/>
              </a:ext>
            </a:extLst>
          </p:cNvPr>
          <p:cNvSpPr/>
          <p:nvPr/>
        </p:nvSpPr>
        <p:spPr>
          <a:xfrm>
            <a:off x="504308" y="1643482"/>
            <a:ext cx="116045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module load bowtie2</a:t>
            </a:r>
          </a:p>
          <a:p>
            <a:r>
              <a:rPr lang="en-US" sz="2000" dirty="0">
                <a:latin typeface="Courier" pitchFamily="2" charset="0"/>
              </a:rPr>
              <a:t>module load </a:t>
            </a:r>
            <a:r>
              <a:rPr lang="en-US" sz="2000" dirty="0" err="1">
                <a:latin typeface="Courier" pitchFamily="2" charset="0"/>
              </a:rPr>
              <a:t>samtools</a:t>
            </a:r>
            <a:endParaRPr lang="en-US" sz="2000" dirty="0">
              <a:latin typeface="Courier" pitchFamily="2" charset="0"/>
            </a:endParaRP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# make a directory to hold your raw alignments</a:t>
            </a:r>
          </a:p>
          <a:p>
            <a:r>
              <a:rPr lang="en-US" sz="2000" dirty="0" err="1">
                <a:latin typeface="Courier" pitchFamily="2" charset="0"/>
              </a:rPr>
              <a:t>mkdir</a:t>
            </a:r>
            <a:r>
              <a:rPr lang="en-US" sz="2000" dirty="0">
                <a:latin typeface="Courier" pitchFamily="2" charset="0"/>
              </a:rPr>
              <a:t> </a:t>
            </a:r>
            <a:r>
              <a:rPr lang="en-US" sz="2000" dirty="0" err="1">
                <a:latin typeface="Courier" pitchFamily="2" charset="0"/>
              </a:rPr>
              <a:t>bam_files</a:t>
            </a:r>
            <a:endParaRPr lang="en-US" sz="2000" dirty="0">
              <a:latin typeface="Courier" pitchFamily="2" charset="0"/>
            </a:endParaRP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# mapping</a:t>
            </a:r>
          </a:p>
          <a:p>
            <a:r>
              <a:rPr lang="en-US" sz="2000" dirty="0">
                <a:latin typeface="Courier" pitchFamily="2" charset="0"/>
              </a:rPr>
              <a:t>bowtie2 -p 32\</a:t>
            </a:r>
          </a:p>
          <a:p>
            <a:r>
              <a:rPr lang="en-US" sz="2000" dirty="0">
                <a:latin typeface="Courier" pitchFamily="2" charset="0"/>
              </a:rPr>
              <a:t>        -x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400" dirty="0">
                <a:highlight>
                  <a:srgbClr val="FF00FF"/>
                </a:highlight>
                <a:latin typeface="Courier" pitchFamily="2" charset="0"/>
              </a:rPr>
              <a:t>/project/</a:t>
            </a:r>
            <a:r>
              <a:rPr lang="en-US" sz="1400" dirty="0" err="1">
                <a:highlight>
                  <a:srgbClr val="FF00FF"/>
                </a:highlight>
                <a:latin typeface="Courier" pitchFamily="2" charset="0"/>
              </a:rPr>
              <a:t>apps_database</a:t>
            </a:r>
            <a:r>
              <a:rPr lang="en-US" sz="1400" dirty="0">
                <a:highlight>
                  <a:srgbClr val="FF00FF"/>
                </a:highlight>
                <a:latin typeface="Courier" pitchFamily="2" charset="0"/>
              </a:rPr>
              <a:t>/</a:t>
            </a:r>
            <a:r>
              <a:rPr lang="en-US" sz="1400" dirty="0" err="1">
                <a:highlight>
                  <a:srgbClr val="FF00FF"/>
                </a:highlight>
                <a:latin typeface="Courier" pitchFamily="2" charset="0"/>
              </a:rPr>
              <a:t>iGenomes</a:t>
            </a:r>
            <a:r>
              <a:rPr lang="en-US" sz="1400" dirty="0">
                <a:highlight>
                  <a:srgbClr val="FF00FF"/>
                </a:highlight>
                <a:latin typeface="Courier" pitchFamily="2" charset="0"/>
              </a:rPr>
              <a:t>/</a:t>
            </a:r>
            <a:r>
              <a:rPr lang="en-US" sz="1400" dirty="0" err="1">
                <a:highlight>
                  <a:srgbClr val="FF00FF"/>
                </a:highlight>
                <a:latin typeface="Courier" pitchFamily="2" charset="0"/>
              </a:rPr>
              <a:t>Mus_musculus</a:t>
            </a:r>
            <a:r>
              <a:rPr lang="en-US" sz="1400" dirty="0">
                <a:highlight>
                  <a:srgbClr val="FF00FF"/>
                </a:highlight>
                <a:latin typeface="Courier" pitchFamily="2" charset="0"/>
              </a:rPr>
              <a:t>/UCSC/mm10/Sequence/Bowtie2Index/genome</a:t>
            </a:r>
            <a:r>
              <a:rPr lang="en-US" sz="1400" dirty="0">
                <a:latin typeface="Courier" pitchFamily="2" charset="0"/>
              </a:rPr>
              <a:t>\</a:t>
            </a:r>
          </a:p>
          <a:p>
            <a:r>
              <a:rPr lang="en-US" sz="2000" dirty="0">
                <a:latin typeface="Courier" pitchFamily="2" charset="0"/>
              </a:rPr>
              <a:t>        -U </a:t>
            </a:r>
            <a:r>
              <a:rPr lang="en-US" sz="1200" dirty="0">
                <a:highlight>
                  <a:srgbClr val="FFFF00"/>
                </a:highlight>
                <a:latin typeface="Courier" pitchFamily="2" charset="0"/>
              </a:rPr>
              <a:t>/archive/</a:t>
            </a:r>
            <a:r>
              <a:rPr lang="en-US" sz="1200" dirty="0" err="1">
                <a:highlight>
                  <a:srgbClr val="FFFF00"/>
                </a:highlight>
                <a:latin typeface="Courier" pitchFamily="2" charset="0"/>
              </a:rPr>
              <a:t>nanocourse</a:t>
            </a:r>
            <a:r>
              <a:rPr lang="en-US" sz="1200" dirty="0">
                <a:highlight>
                  <a:srgbClr val="FFFF00"/>
                </a:highlight>
                <a:latin typeface="Courier" pitchFamily="2" charset="0"/>
              </a:rPr>
              <a:t>/June2018/shared/fastq.chr19/</a:t>
            </a:r>
            <a:r>
              <a:rPr lang="en-US" sz="1200" dirty="0" err="1">
                <a:highlight>
                  <a:srgbClr val="FFFF00"/>
                </a:highlight>
                <a:latin typeface="Courier" pitchFamily="2" charset="0"/>
              </a:rPr>
              <a:t>ChIP-Seq</a:t>
            </a:r>
            <a:r>
              <a:rPr lang="en-US" sz="1200" dirty="0">
                <a:highlight>
                  <a:srgbClr val="FFFF00"/>
                </a:highlight>
                <a:latin typeface="Courier" pitchFamily="2" charset="0"/>
              </a:rPr>
              <a:t>/heart.e11.5.rep1.ChIP-Seq.H3K27ac.fastq.gz</a:t>
            </a:r>
            <a:r>
              <a:rPr lang="en-US" sz="1200" dirty="0">
                <a:latin typeface="Courier" pitchFamily="2" charset="0"/>
              </a:rPr>
              <a:t>\</a:t>
            </a:r>
          </a:p>
          <a:p>
            <a:r>
              <a:rPr lang="en-US" sz="2000" dirty="0">
                <a:latin typeface="Courier" pitchFamily="2" charset="0"/>
              </a:rPr>
              <a:t>  | </a:t>
            </a:r>
            <a:r>
              <a:rPr lang="en-US" sz="2000" dirty="0" err="1">
                <a:latin typeface="Courier" pitchFamily="2" charset="0"/>
              </a:rPr>
              <a:t>samtools</a:t>
            </a:r>
            <a:r>
              <a:rPr lang="en-US" sz="2000" dirty="0">
                <a:latin typeface="Courier" pitchFamily="2" charset="0"/>
              </a:rPr>
              <a:t> view -q10 -</a:t>
            </a:r>
            <a:r>
              <a:rPr lang="en-US" sz="2000" dirty="0" err="1">
                <a:latin typeface="Courier" pitchFamily="2" charset="0"/>
              </a:rPr>
              <a:t>bS</a:t>
            </a:r>
            <a:r>
              <a:rPr lang="en-US" sz="2000" dirty="0">
                <a:latin typeface="Courier" pitchFamily="2" charset="0"/>
              </a:rPr>
              <a:t> -o - -\</a:t>
            </a:r>
          </a:p>
          <a:p>
            <a:r>
              <a:rPr lang="en-US" sz="2000" dirty="0">
                <a:latin typeface="Courier" pitchFamily="2" charset="0"/>
              </a:rPr>
              <a:t>  | </a:t>
            </a:r>
            <a:r>
              <a:rPr lang="en-US" sz="2000" dirty="0" err="1">
                <a:latin typeface="Courier" pitchFamily="2" charset="0"/>
              </a:rPr>
              <a:t>samtools</a:t>
            </a:r>
            <a:r>
              <a:rPr lang="en-US" sz="2000" dirty="0">
                <a:latin typeface="Courier" pitchFamily="2" charset="0"/>
              </a:rPr>
              <a:t> sort -o </a:t>
            </a:r>
            <a:r>
              <a:rPr lang="en-US" sz="2000" dirty="0" err="1">
                <a:highlight>
                  <a:srgbClr val="00FF00"/>
                </a:highlight>
                <a:latin typeface="Courier" pitchFamily="2" charset="0"/>
              </a:rPr>
              <a:t>bam_files</a:t>
            </a:r>
            <a:r>
              <a:rPr lang="en-US" sz="2000" dirty="0">
                <a:highlight>
                  <a:srgbClr val="00FF00"/>
                </a:highlight>
                <a:latin typeface="Courier" pitchFamily="2" charset="0"/>
              </a:rPr>
              <a:t>/heart.e11.5.rep1.ChIP-Seq.H3K27ac.bam </a:t>
            </a:r>
            <a:r>
              <a:rPr lang="en-US" sz="2000" dirty="0">
                <a:latin typeface="Courier" pitchFamily="2" charset="0"/>
              </a:rPr>
              <a:t>-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9FCA12AA-7D1F-6148-8010-DA21FA2D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736580"/>
          </a:xfrm>
        </p:spPr>
        <p:txBody>
          <a:bodyPr/>
          <a:lstStyle/>
          <a:p>
            <a:r>
              <a:rPr lang="en-US" dirty="0"/>
              <a:t>The command: bowtie2</a:t>
            </a:r>
          </a:p>
        </p:txBody>
      </p:sp>
    </p:spTree>
    <p:extLst>
      <p:ext uri="{BB962C8B-B14F-4D97-AF65-F5344CB8AC3E}">
        <p14:creationId xmlns:p14="http://schemas.microsoft.com/office/powerpoint/2010/main" val="4810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152445-65B9-EF42-8454-0577CEAA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script1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EDEBCF-DD85-E849-8F43-207619680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/>
          <a:lstStyle/>
          <a:p>
            <a:r>
              <a:rPr lang="en-US" sz="2800" dirty="0"/>
              <a:t>Applications -&gt; Accessories -&gt; </a:t>
            </a:r>
            <a:r>
              <a:rPr lang="en-US" sz="2800" dirty="0" err="1"/>
              <a:t>gedit</a:t>
            </a:r>
            <a:r>
              <a:rPr lang="en-US" sz="2800" dirty="0"/>
              <a:t> Text Editor</a:t>
            </a:r>
          </a:p>
          <a:p>
            <a:endParaRPr lang="en-US" sz="2800" dirty="0"/>
          </a:p>
          <a:p>
            <a:r>
              <a:rPr lang="en-US" sz="2800" dirty="0"/>
              <a:t>File -&gt; Open</a:t>
            </a:r>
          </a:p>
          <a:p>
            <a:endParaRPr lang="en-US" sz="2800" dirty="0"/>
          </a:p>
          <a:p>
            <a:r>
              <a:rPr lang="en-US" sz="2800" dirty="0"/>
              <a:t>File System -&gt; archive -&gt; </a:t>
            </a:r>
            <a:r>
              <a:rPr lang="en-US" sz="2800" dirty="0" err="1"/>
              <a:t>nanocourse</a:t>
            </a:r>
            <a:r>
              <a:rPr lang="en-US" sz="2800" dirty="0"/>
              <a:t> -&gt; June2018 -&gt; </a:t>
            </a:r>
            <a:r>
              <a:rPr lang="en-US" sz="2800" dirty="0" err="1"/>
              <a:t>trainXY</a:t>
            </a:r>
            <a:r>
              <a:rPr lang="en-US" sz="2800" dirty="0"/>
              <a:t> -&gt; part1 -&gt; script1_mapping.sh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8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8ECA64-16FD-9E48-93DC-F29B201C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mapping (script1)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1B3F1-9469-404A-B542-18D6C4BB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Example: H3K27ac</a:t>
            </a:r>
          </a:p>
          <a:p>
            <a:r>
              <a:rPr lang="en-US" sz="2800" dirty="0"/>
              <a:t>You do: input</a:t>
            </a:r>
          </a:p>
        </p:txBody>
      </p:sp>
    </p:spTree>
    <p:extLst>
      <p:ext uri="{BB962C8B-B14F-4D97-AF65-F5344CB8AC3E}">
        <p14:creationId xmlns:p14="http://schemas.microsoft.com/office/powerpoint/2010/main" val="387371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5BFF2-07DC-F44E-8939-75CB8D56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10034609" cy="4351337"/>
          </a:xfrm>
        </p:spPr>
        <p:txBody>
          <a:bodyPr>
            <a:normAutofit/>
          </a:bodyPr>
          <a:lstStyle/>
          <a:p>
            <a:r>
              <a:rPr lang="en-US" sz="2800" dirty="0"/>
              <a:t>How many reads map to chr19?</a:t>
            </a:r>
          </a:p>
        </p:txBody>
      </p:sp>
    </p:spTree>
    <p:extLst>
      <p:ext uri="{BB962C8B-B14F-4D97-AF65-F5344CB8AC3E}">
        <p14:creationId xmlns:p14="http://schemas.microsoft.com/office/powerpoint/2010/main" val="35741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this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938754"/>
            <a:ext cx="9464040" cy="4818662"/>
          </a:xfrm>
        </p:spPr>
        <p:txBody>
          <a:bodyPr>
            <a:noAutofit/>
          </a:bodyPr>
          <a:lstStyle/>
          <a:p>
            <a:r>
              <a:rPr lang="en-US" sz="2800" dirty="0"/>
              <a:t>You: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have this awesome hypothesis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spend a few </a:t>
            </a:r>
            <a:r>
              <a:rPr lang="en-US" sz="2400" u="sng" dirty="0"/>
              <a:t>years/weeks</a:t>
            </a:r>
            <a:r>
              <a:rPr lang="en-US" sz="2400" dirty="0"/>
              <a:t> to collect specimens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spend a few </a:t>
            </a:r>
            <a:r>
              <a:rPr lang="en-US" sz="2400" u="sng" dirty="0"/>
              <a:t>days</a:t>
            </a:r>
            <a:r>
              <a:rPr lang="en-US" sz="2400" dirty="0"/>
              <a:t> to make some </a:t>
            </a:r>
            <a:r>
              <a:rPr lang="en-US" sz="2400" dirty="0" err="1"/>
              <a:t>ChIP-Seq</a:t>
            </a:r>
            <a:r>
              <a:rPr lang="en-US" sz="2400" dirty="0"/>
              <a:t> libraries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send them off for sequencing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get the data back a </a:t>
            </a:r>
            <a:r>
              <a:rPr lang="en-US" sz="2400" u="sng" dirty="0"/>
              <a:t>month</a:t>
            </a:r>
            <a:r>
              <a:rPr lang="en-US" sz="2400" dirty="0"/>
              <a:t> later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have a bioinformatician </a:t>
            </a:r>
            <a:r>
              <a:rPr lang="is-IS" sz="2400" dirty="0"/>
              <a:t>…</a:t>
            </a:r>
            <a:r>
              <a:rPr lang="en-US" sz="2400" dirty="0"/>
              <a:t> on vacation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need results, </a:t>
            </a:r>
            <a:r>
              <a:rPr lang="en-US" sz="2400" u="sng" dirty="0"/>
              <a:t>now</a:t>
            </a:r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24" y="4281055"/>
            <a:ext cx="848437" cy="652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11" y="3772593"/>
            <a:ext cx="508462" cy="508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28" y="2468121"/>
            <a:ext cx="505229" cy="5074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62" y="5081019"/>
            <a:ext cx="865761" cy="3607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40" y="5653552"/>
            <a:ext cx="891604" cy="500968"/>
          </a:xfrm>
          <a:prstGeom prst="rect">
            <a:avLst/>
          </a:prstGeom>
        </p:spPr>
      </p:pic>
      <p:pic>
        <p:nvPicPr>
          <p:cNvPr id="13" name="Picture 11" descr="http://www.daviddeen.com/artwork/vitruvian_mous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3709" y="3096183"/>
            <a:ext cx="518866" cy="619172"/>
          </a:xfrm>
          <a:prstGeom prst="rect">
            <a:avLst/>
          </a:prstGeom>
          <a:noFill/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16849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40CE0A7-A60B-BA49-9A94-C51ED62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71891"/>
            <a:ext cx="9418320" cy="1059873"/>
          </a:xfrm>
        </p:spPr>
        <p:txBody>
          <a:bodyPr>
            <a:normAutofit fontScale="90000"/>
          </a:bodyPr>
          <a:lstStyle/>
          <a:p>
            <a:r>
              <a:rPr lang="en-US" dirty="0"/>
              <a:t>PCR duplicate removal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224E731-96DC-8D41-9B0E-02FBCF6E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831765"/>
            <a:ext cx="9418320" cy="1691640"/>
          </a:xfrm>
        </p:spPr>
        <p:txBody>
          <a:bodyPr/>
          <a:lstStyle/>
          <a:p>
            <a:r>
              <a:rPr lang="en-US" dirty="0"/>
              <a:t>BAM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 err="1">
                <a:sym typeface="Wingdings" pitchFamily="2" charset="2"/>
              </a:rPr>
              <a:t>nodup</a:t>
            </a:r>
            <a:r>
              <a:rPr lang="en-US" dirty="0">
                <a:sym typeface="Wingdings" pitchFamily="2" charset="2"/>
              </a:rPr>
              <a:t> BAM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3ACEDA-53C7-AD4D-B41C-F426A5C0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0" y="2499459"/>
            <a:ext cx="9002283" cy="53786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E3D63FC-61B0-8641-8E8A-971BAC42AB47}"/>
              </a:ext>
            </a:extLst>
          </p:cNvPr>
          <p:cNvSpPr/>
          <p:nvPr/>
        </p:nvSpPr>
        <p:spPr>
          <a:xfrm>
            <a:off x="2716800" y="2499458"/>
            <a:ext cx="1736448" cy="1171196"/>
          </a:xfrm>
          <a:prstGeom prst="rect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810E9FB-902E-4748-9BF5-4602703A8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PCR duplicate removal?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C7BE9B6-60F9-8245-A748-E44C0DC77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900933" cy="4351337"/>
          </a:xfrm>
        </p:spPr>
        <p:txBody>
          <a:bodyPr>
            <a:normAutofit/>
          </a:bodyPr>
          <a:lstStyle/>
          <a:p>
            <a:r>
              <a:rPr lang="en-US" sz="2800" dirty="0" err="1"/>
              <a:t>ChIP-Seq</a:t>
            </a:r>
            <a:r>
              <a:rPr lang="en-US" sz="2800" dirty="0"/>
              <a:t> uses PCR</a:t>
            </a:r>
          </a:p>
          <a:p>
            <a:r>
              <a:rPr lang="en-US" sz="2800" dirty="0"/>
              <a:t>Some fragments amplify better than others</a:t>
            </a:r>
          </a:p>
          <a:p>
            <a:r>
              <a:rPr lang="en-US" sz="2800" dirty="0"/>
              <a:t>Remove bias: if 2+ reads map to same place, then keep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CAFE34F4-CC1A-5A47-8F53-B7BB4F06CAB6}"/>
              </a:ext>
            </a:extLst>
          </p:cNvPr>
          <p:cNvCxnSpPr/>
          <p:nvPr/>
        </p:nvCxnSpPr>
        <p:spPr>
          <a:xfrm>
            <a:off x="2850078" y="4595748"/>
            <a:ext cx="59376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AEFF50F-9D2C-AC4D-A60A-8C2E97E531C4}"/>
              </a:ext>
            </a:extLst>
          </p:cNvPr>
          <p:cNvCxnSpPr/>
          <p:nvPr/>
        </p:nvCxnSpPr>
        <p:spPr>
          <a:xfrm>
            <a:off x="3633849" y="4346366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DF42E99-C75D-CA45-9187-43FA97B02714}"/>
              </a:ext>
            </a:extLst>
          </p:cNvPr>
          <p:cNvCxnSpPr/>
          <p:nvPr/>
        </p:nvCxnSpPr>
        <p:spPr>
          <a:xfrm>
            <a:off x="3786249" y="4498766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219E614-AB19-5349-A4FC-7365F0006EE3}"/>
              </a:ext>
            </a:extLst>
          </p:cNvPr>
          <p:cNvCxnSpPr/>
          <p:nvPr/>
        </p:nvCxnSpPr>
        <p:spPr>
          <a:xfrm>
            <a:off x="3938649" y="4188030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5CE575C-8D9B-4E46-884D-08453D3952EE}"/>
              </a:ext>
            </a:extLst>
          </p:cNvPr>
          <p:cNvCxnSpPr/>
          <p:nvPr/>
        </p:nvCxnSpPr>
        <p:spPr>
          <a:xfrm>
            <a:off x="4102924" y="4031669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20F41399-7C9C-D441-BDD0-F6423A5C0FAE}"/>
              </a:ext>
            </a:extLst>
          </p:cNvPr>
          <p:cNvCxnSpPr/>
          <p:nvPr/>
        </p:nvCxnSpPr>
        <p:spPr>
          <a:xfrm>
            <a:off x="4267199" y="4350321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1832CEF-3211-1F4E-864D-79CEF55D7227}"/>
              </a:ext>
            </a:extLst>
          </p:cNvPr>
          <p:cNvCxnSpPr/>
          <p:nvPr/>
        </p:nvCxnSpPr>
        <p:spPr>
          <a:xfrm>
            <a:off x="5401294" y="4344391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611D815-63D0-1341-856A-7923D5E7127F}"/>
              </a:ext>
            </a:extLst>
          </p:cNvPr>
          <p:cNvCxnSpPr/>
          <p:nvPr/>
        </p:nvCxnSpPr>
        <p:spPr>
          <a:xfrm>
            <a:off x="5401294" y="4496791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96AF483-B8E0-704F-9A96-3FE260CAA08C}"/>
              </a:ext>
            </a:extLst>
          </p:cNvPr>
          <p:cNvCxnSpPr/>
          <p:nvPr/>
        </p:nvCxnSpPr>
        <p:spPr>
          <a:xfrm>
            <a:off x="5401294" y="4186055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9450071C-D898-8941-85EA-132AFC15F1DF}"/>
              </a:ext>
            </a:extLst>
          </p:cNvPr>
          <p:cNvCxnSpPr/>
          <p:nvPr/>
        </p:nvCxnSpPr>
        <p:spPr>
          <a:xfrm>
            <a:off x="5401294" y="4029694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6715EE5-320E-AF4C-BE61-8E77E308022F}"/>
              </a:ext>
            </a:extLst>
          </p:cNvPr>
          <p:cNvCxnSpPr/>
          <p:nvPr/>
        </p:nvCxnSpPr>
        <p:spPr>
          <a:xfrm>
            <a:off x="7044047" y="4348346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DF1AF577-94BE-A941-9BA7-CE921D47AFC1}"/>
              </a:ext>
            </a:extLst>
          </p:cNvPr>
          <p:cNvCxnSpPr/>
          <p:nvPr/>
        </p:nvCxnSpPr>
        <p:spPr>
          <a:xfrm>
            <a:off x="7253840" y="4500746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20D797A-2B2C-0A40-96C1-4A44EC203641}"/>
              </a:ext>
            </a:extLst>
          </p:cNvPr>
          <p:cNvCxnSpPr/>
          <p:nvPr/>
        </p:nvCxnSpPr>
        <p:spPr>
          <a:xfrm>
            <a:off x="7253840" y="4190009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1B04F65F-35CB-1443-AD85-AFFB1794934E}"/>
              </a:ext>
            </a:extLst>
          </p:cNvPr>
          <p:cNvCxnSpPr/>
          <p:nvPr/>
        </p:nvCxnSpPr>
        <p:spPr>
          <a:xfrm>
            <a:off x="2850078" y="6410693"/>
            <a:ext cx="59376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E209393-42EE-F047-92C5-1E083124D858}"/>
              </a:ext>
            </a:extLst>
          </p:cNvPr>
          <p:cNvCxnSpPr/>
          <p:nvPr/>
        </p:nvCxnSpPr>
        <p:spPr>
          <a:xfrm>
            <a:off x="3633849" y="6161311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56367A0-0F0F-2043-AABF-A24177B071E3}"/>
              </a:ext>
            </a:extLst>
          </p:cNvPr>
          <p:cNvCxnSpPr/>
          <p:nvPr/>
        </p:nvCxnSpPr>
        <p:spPr>
          <a:xfrm>
            <a:off x="3786249" y="6313711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B4BB1CA-96FB-504E-9FD8-533A85D59D09}"/>
              </a:ext>
            </a:extLst>
          </p:cNvPr>
          <p:cNvCxnSpPr/>
          <p:nvPr/>
        </p:nvCxnSpPr>
        <p:spPr>
          <a:xfrm>
            <a:off x="3938649" y="6002975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718273D4-788E-1E43-9DAA-E1F3008F02F0}"/>
              </a:ext>
            </a:extLst>
          </p:cNvPr>
          <p:cNvCxnSpPr/>
          <p:nvPr/>
        </p:nvCxnSpPr>
        <p:spPr>
          <a:xfrm>
            <a:off x="4102924" y="5846614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3B5B451F-EA00-6B47-9076-D8302B7A6F35}"/>
              </a:ext>
            </a:extLst>
          </p:cNvPr>
          <p:cNvCxnSpPr/>
          <p:nvPr/>
        </p:nvCxnSpPr>
        <p:spPr>
          <a:xfrm>
            <a:off x="4267199" y="6165266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ACF3ED4E-461B-3D41-B940-39AB7EA1FA63}"/>
              </a:ext>
            </a:extLst>
          </p:cNvPr>
          <p:cNvCxnSpPr/>
          <p:nvPr/>
        </p:nvCxnSpPr>
        <p:spPr>
          <a:xfrm>
            <a:off x="5401294" y="6311736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8C7A2A3C-9109-AC40-B5A3-6DB4C1B87311}"/>
              </a:ext>
            </a:extLst>
          </p:cNvPr>
          <p:cNvCxnSpPr/>
          <p:nvPr/>
        </p:nvCxnSpPr>
        <p:spPr>
          <a:xfrm>
            <a:off x="7044047" y="6163291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6E42A487-8244-FF45-B58B-DE4AD847F6E8}"/>
              </a:ext>
            </a:extLst>
          </p:cNvPr>
          <p:cNvCxnSpPr/>
          <p:nvPr/>
        </p:nvCxnSpPr>
        <p:spPr>
          <a:xfrm>
            <a:off x="7253840" y="6315691"/>
            <a:ext cx="486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own Arrow 33">
            <a:extLst>
              <a:ext uri="{FF2B5EF4-FFF2-40B4-BE49-F238E27FC236}">
                <a16:creationId xmlns:a16="http://schemas.microsoft.com/office/drawing/2014/main" xmlns="" id="{052EDB68-FEFB-944B-8755-51D5F0DA6133}"/>
              </a:ext>
            </a:extLst>
          </p:cNvPr>
          <p:cNvSpPr/>
          <p:nvPr/>
        </p:nvSpPr>
        <p:spPr>
          <a:xfrm>
            <a:off x="5401294" y="4963883"/>
            <a:ext cx="666997" cy="700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9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D4310-A830-0D40-9607-B769B893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</a:t>
            </a:r>
            <a:r>
              <a:rPr lang="en-US" dirty="0" err="1"/>
              <a:t>picard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C20FB7-D223-814B-A60A-73E51F1404C2}"/>
              </a:ext>
            </a:extLst>
          </p:cNvPr>
          <p:cNvSpPr/>
          <p:nvPr/>
        </p:nvSpPr>
        <p:spPr>
          <a:xfrm>
            <a:off x="605641" y="1891790"/>
            <a:ext cx="1049778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java</a:t>
            </a:r>
          </a:p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picard</a:t>
            </a:r>
            <a:r>
              <a:rPr lang="en-US" dirty="0">
                <a:latin typeface="Courier" pitchFamily="2" charset="0"/>
              </a:rPr>
              <a:t>/2.10.3</a:t>
            </a:r>
          </a:p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samtools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remove PCR duplicates</a:t>
            </a:r>
          </a:p>
          <a:p>
            <a:r>
              <a:rPr lang="en-US" dirty="0">
                <a:latin typeface="Courier" pitchFamily="2" charset="0"/>
              </a:rPr>
              <a:t>java -jar $PICARD_DIR/</a:t>
            </a:r>
            <a:r>
              <a:rPr lang="en-US" dirty="0" err="1">
                <a:latin typeface="Courier" pitchFamily="2" charset="0"/>
              </a:rPr>
              <a:t>picard.jar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MarkDuplicates</a:t>
            </a:r>
            <a:r>
              <a:rPr lang="en-US" dirty="0">
                <a:latin typeface="Courier" pitchFamily="2" charset="0"/>
              </a:rPr>
              <a:t> \</a:t>
            </a:r>
          </a:p>
          <a:p>
            <a:r>
              <a:rPr lang="en-US" dirty="0">
                <a:latin typeface="Courier" pitchFamily="2" charset="0"/>
              </a:rPr>
              <a:t>     INPUT=[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INPUT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OUTPUT=[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OUTPUT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METRICS_FILE=</a:t>
            </a:r>
            <a:r>
              <a:rPr lang="en-US" dirty="0" err="1">
                <a:latin typeface="Courier" pitchFamily="2" charset="0"/>
              </a:rPr>
              <a:t>metrics.txt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REMOVE_DUPLICATES=true\</a:t>
            </a:r>
          </a:p>
          <a:p>
            <a:r>
              <a:rPr lang="en-US" dirty="0">
                <a:latin typeface="Courier" pitchFamily="2" charset="0"/>
              </a:rPr>
              <a:t>     ASSUME_SORTED=true\</a:t>
            </a:r>
          </a:p>
          <a:p>
            <a:r>
              <a:rPr lang="en-US" dirty="0">
                <a:latin typeface="Courier" pitchFamily="2" charset="0"/>
              </a:rPr>
              <a:t>     TMP_DIR=temp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index the final BAM file</a:t>
            </a:r>
          </a:p>
          <a:p>
            <a:r>
              <a:rPr lang="en-US" dirty="0" err="1">
                <a:latin typeface="Courier" pitchFamily="2" charset="0"/>
              </a:rPr>
              <a:t>samtools</a:t>
            </a:r>
            <a:r>
              <a:rPr lang="en-US" dirty="0">
                <a:latin typeface="Courier" pitchFamily="2" charset="0"/>
              </a:rPr>
              <a:t> index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OUTPUT</a:t>
            </a:r>
            <a:r>
              <a:rPr lang="en-US" dirty="0">
                <a:latin typeface="Courier" pitchFamily="2" charset="0"/>
              </a:rPr>
              <a:t>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B10B1CCA-6E35-1A40-BD44-5E1FFDBF76E4}"/>
              </a:ext>
            </a:extLst>
          </p:cNvPr>
          <p:cNvGrpSpPr/>
          <p:nvPr/>
        </p:nvGrpSpPr>
        <p:grpSpPr>
          <a:xfrm>
            <a:off x="4191990" y="1520046"/>
            <a:ext cx="6762522" cy="1384995"/>
            <a:chOff x="4191990" y="1246911"/>
            <a:chExt cx="6762522" cy="13849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77B532D-C41F-3548-85D7-336EC130A3ED}"/>
                </a:ext>
              </a:extLst>
            </p:cNvPr>
            <p:cNvSpPr txBox="1"/>
            <p:nvPr/>
          </p:nvSpPr>
          <p:spPr>
            <a:xfrm>
              <a:off x="7514705" y="1246911"/>
              <a:ext cx="34398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Load the programs java, </a:t>
              </a:r>
              <a:r>
                <a:rPr lang="en-US" sz="2800" dirty="0" err="1"/>
                <a:t>picard</a:t>
              </a:r>
              <a:r>
                <a:rPr lang="en-US" sz="2800" dirty="0"/>
                <a:t> and </a:t>
              </a:r>
              <a:r>
                <a:rPr lang="en-US" sz="2800" dirty="0" err="1"/>
                <a:t>samtools</a:t>
              </a:r>
              <a:endParaRPr lang="en-US" sz="2800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xmlns="" id="{16B9CC5B-905F-354D-948B-812CD22F4C3B}"/>
                </a:ext>
              </a:extLst>
            </p:cNvPr>
            <p:cNvSpPr/>
            <p:nvPr/>
          </p:nvSpPr>
          <p:spPr>
            <a:xfrm>
              <a:off x="7448203" y="1246911"/>
              <a:ext cx="3506309" cy="138499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F875C6A3-6B02-554B-A350-99C55E18F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1990" y="2078182"/>
              <a:ext cx="30234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6B403E4-F1CD-D44F-B253-2FBD04B0957A}"/>
              </a:ext>
            </a:extLst>
          </p:cNvPr>
          <p:cNvGrpSpPr/>
          <p:nvPr/>
        </p:nvGrpSpPr>
        <p:grpSpPr>
          <a:xfrm>
            <a:off x="7446228" y="3667501"/>
            <a:ext cx="3506309" cy="1384995"/>
            <a:chOff x="7448203" y="1246911"/>
            <a:chExt cx="3506309" cy="13849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8B42899-97E6-0B49-BA38-4371B7633786}"/>
                </a:ext>
              </a:extLst>
            </p:cNvPr>
            <p:cNvSpPr txBox="1"/>
            <p:nvPr/>
          </p:nvSpPr>
          <p:spPr>
            <a:xfrm>
              <a:off x="7514705" y="1246911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Call </a:t>
              </a:r>
              <a:r>
                <a:rPr lang="en-US" sz="2800" dirty="0" err="1"/>
                <a:t>picard</a:t>
              </a:r>
              <a:r>
                <a:rPr lang="en-US" sz="2800" dirty="0"/>
                <a:t> to remove duplicates.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50699B1F-107C-514E-9403-E5C8597D01E1}"/>
                </a:ext>
              </a:extLst>
            </p:cNvPr>
            <p:cNvSpPr/>
            <p:nvPr/>
          </p:nvSpPr>
          <p:spPr>
            <a:xfrm>
              <a:off x="7448203" y="1246911"/>
              <a:ext cx="3506309" cy="138499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533B578-33AF-AD4B-9440-7A924351BB9E}"/>
              </a:ext>
            </a:extLst>
          </p:cNvPr>
          <p:cNvGrpSpPr/>
          <p:nvPr/>
        </p:nvGrpSpPr>
        <p:grpSpPr>
          <a:xfrm>
            <a:off x="4188040" y="5660575"/>
            <a:ext cx="6762522" cy="546265"/>
            <a:chOff x="4191990" y="1638795"/>
            <a:chExt cx="6762522" cy="5462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7A66C1E-74C5-0E44-BA36-EB1E0CB0AD30}"/>
                </a:ext>
              </a:extLst>
            </p:cNvPr>
            <p:cNvSpPr txBox="1"/>
            <p:nvPr/>
          </p:nvSpPr>
          <p:spPr>
            <a:xfrm>
              <a:off x="7514705" y="1638795"/>
              <a:ext cx="3439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Index the BAM file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xmlns="" id="{CC36C66D-4459-2646-8A47-5DAF67940B72}"/>
                </a:ext>
              </a:extLst>
            </p:cNvPr>
            <p:cNvSpPr/>
            <p:nvPr/>
          </p:nvSpPr>
          <p:spPr>
            <a:xfrm>
              <a:off x="7448203" y="1638795"/>
              <a:ext cx="3506309" cy="54626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171E9799-1761-9A44-BD59-BFA93CC80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1990" y="1900051"/>
              <a:ext cx="30234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31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501B3D-9F19-AB4C-A502-997C95D39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</a:t>
            </a:r>
            <a:r>
              <a:rPr lang="en-US" dirty="0" err="1"/>
              <a:t>picard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DF37F43-5BA7-D542-9133-F33859F341C5}"/>
              </a:ext>
            </a:extLst>
          </p:cNvPr>
          <p:cNvSpPr/>
          <p:nvPr/>
        </p:nvSpPr>
        <p:spPr>
          <a:xfrm>
            <a:off x="605642" y="1888174"/>
            <a:ext cx="106165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java</a:t>
            </a:r>
          </a:p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picard</a:t>
            </a:r>
            <a:r>
              <a:rPr lang="en-US" dirty="0">
                <a:latin typeface="Courier" pitchFamily="2" charset="0"/>
              </a:rPr>
              <a:t>/2.10.3</a:t>
            </a:r>
          </a:p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samtools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remove PCR duplicates</a:t>
            </a:r>
          </a:p>
          <a:p>
            <a:r>
              <a:rPr lang="en-US" dirty="0">
                <a:latin typeface="Courier" pitchFamily="2" charset="0"/>
              </a:rPr>
              <a:t>java -jar $PICARD_DIR/</a:t>
            </a:r>
            <a:r>
              <a:rPr lang="en-US" dirty="0" err="1">
                <a:latin typeface="Courier" pitchFamily="2" charset="0"/>
              </a:rPr>
              <a:t>picard.jar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MarkDuplicates</a:t>
            </a:r>
            <a:r>
              <a:rPr lang="en-US" dirty="0">
                <a:latin typeface="Courier" pitchFamily="2" charset="0"/>
              </a:rPr>
              <a:t> \</a:t>
            </a:r>
          </a:p>
          <a:p>
            <a:r>
              <a:rPr lang="en-US" dirty="0">
                <a:latin typeface="Courier" pitchFamily="2" charset="0"/>
              </a:rPr>
              <a:t>     INPUT=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bam_files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/heart.e11.5.rep1.ChIP-Seq.H3K27ac.bam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OUTPUT=</a:t>
            </a:r>
            <a:r>
              <a:rPr lang="en-US" dirty="0" err="1">
                <a:highlight>
                  <a:srgbClr val="00FF00"/>
                </a:highlight>
                <a:latin typeface="Courier" pitchFamily="2" charset="0"/>
              </a:rPr>
              <a:t>bam_files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/heart.e11.5.rep1.ChIP-Seq.H3K27ac.nodup.bam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METRICS_FILE=</a:t>
            </a:r>
            <a:r>
              <a:rPr lang="en-US" dirty="0" err="1">
                <a:latin typeface="Courier" pitchFamily="2" charset="0"/>
              </a:rPr>
              <a:t>metrics.txt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REMOVE_DUPLICATES=true\</a:t>
            </a:r>
          </a:p>
          <a:p>
            <a:r>
              <a:rPr lang="en-US" dirty="0">
                <a:latin typeface="Courier" pitchFamily="2" charset="0"/>
              </a:rPr>
              <a:t>     ASSUME_SORTED=true\</a:t>
            </a:r>
          </a:p>
          <a:p>
            <a:r>
              <a:rPr lang="en-US" dirty="0">
                <a:latin typeface="Courier" pitchFamily="2" charset="0"/>
              </a:rPr>
              <a:t>     TMP_DIR=temp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index the final BAM file</a:t>
            </a:r>
          </a:p>
          <a:p>
            <a:r>
              <a:rPr lang="en-US" dirty="0" err="1">
                <a:latin typeface="Courier" pitchFamily="2" charset="0"/>
              </a:rPr>
              <a:t>samtools</a:t>
            </a:r>
            <a:r>
              <a:rPr lang="en-US" dirty="0">
                <a:latin typeface="Courier" pitchFamily="2" charset="0"/>
              </a:rPr>
              <a:t> index </a:t>
            </a:r>
            <a:r>
              <a:rPr lang="en-US" dirty="0" err="1">
                <a:highlight>
                  <a:srgbClr val="00FF00"/>
                </a:highlight>
                <a:latin typeface="Courier" pitchFamily="2" charset="0"/>
              </a:rPr>
              <a:t>bam_files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/heart.e11.5.rep1.ChIP-Seq.H3K27ac.nodup.bam</a:t>
            </a:r>
          </a:p>
        </p:txBody>
      </p:sp>
    </p:spTree>
    <p:extLst>
      <p:ext uri="{BB962C8B-B14F-4D97-AF65-F5344CB8AC3E}">
        <p14:creationId xmlns:p14="http://schemas.microsoft.com/office/powerpoint/2010/main" val="1627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8ECA64-16FD-9E48-93DC-F29B201C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removing duplicates (script2)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1B3F1-9469-404A-B542-18D6C4BB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Example: H3K27ac</a:t>
            </a:r>
          </a:p>
          <a:p>
            <a:r>
              <a:rPr lang="en-US" sz="2800" dirty="0"/>
              <a:t>You do: input</a:t>
            </a:r>
          </a:p>
        </p:txBody>
      </p:sp>
    </p:spTree>
    <p:extLst>
      <p:ext uri="{BB962C8B-B14F-4D97-AF65-F5344CB8AC3E}">
        <p14:creationId xmlns:p14="http://schemas.microsoft.com/office/powerpoint/2010/main" val="11232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5BFF2-07DC-F44E-8939-75CB8D56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920155" cy="4351337"/>
          </a:xfrm>
        </p:spPr>
        <p:txBody>
          <a:bodyPr>
            <a:normAutofit/>
          </a:bodyPr>
          <a:lstStyle/>
          <a:p>
            <a:r>
              <a:rPr lang="en-US" sz="2800" dirty="0"/>
              <a:t>How many reads map to chr19?</a:t>
            </a:r>
          </a:p>
          <a:p>
            <a:r>
              <a:rPr lang="en-US" sz="2800" dirty="0"/>
              <a:t>How many reads map to region:</a:t>
            </a:r>
          </a:p>
          <a:p>
            <a:pPr lvl="1"/>
            <a:r>
              <a:rPr lang="en-US" sz="2600" dirty="0"/>
              <a:t>chr19: 10,000,000 – 11,000,000?</a:t>
            </a:r>
          </a:p>
          <a:p>
            <a:r>
              <a:rPr lang="en-US" sz="2800" dirty="0"/>
              <a:t>Compare with before PCR duplicate removal</a:t>
            </a:r>
          </a:p>
        </p:txBody>
      </p:sp>
    </p:spTree>
    <p:extLst>
      <p:ext uri="{BB962C8B-B14F-4D97-AF65-F5344CB8AC3E}">
        <p14:creationId xmlns:p14="http://schemas.microsoft.com/office/powerpoint/2010/main" val="419775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40CE0A7-A60B-BA49-9A94-C51ED62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1868"/>
            <a:ext cx="9418320" cy="1059873"/>
          </a:xfrm>
        </p:spPr>
        <p:txBody>
          <a:bodyPr>
            <a:normAutofit/>
          </a:bodyPr>
          <a:lstStyle/>
          <a:p>
            <a:r>
              <a:rPr lang="en-US" dirty="0"/>
              <a:t>Visualization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224E731-96DC-8D41-9B0E-02FBCF6E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071742"/>
            <a:ext cx="9418320" cy="1691640"/>
          </a:xfrm>
        </p:spPr>
        <p:txBody>
          <a:bodyPr/>
          <a:lstStyle/>
          <a:p>
            <a:r>
              <a:rPr lang="en-US" dirty="0" err="1"/>
              <a:t>Nodup</a:t>
            </a:r>
            <a:r>
              <a:rPr lang="en-US" dirty="0"/>
              <a:t> BAM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 err="1">
                <a:sym typeface="Wingdings" pitchFamily="2" charset="2"/>
              </a:rPr>
              <a:t>bedGraph</a:t>
            </a:r>
            <a:r>
              <a:rPr lang="en-US" dirty="0">
                <a:sym typeface="Wingdings" pitchFamily="2" charset="2"/>
              </a:rPr>
              <a:t>  </a:t>
            </a:r>
            <a:r>
              <a:rPr lang="en-US" dirty="0" err="1">
                <a:sym typeface="Wingdings" pitchFamily="2" charset="2"/>
              </a:rPr>
              <a:t>bigWig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3ACEDA-53C7-AD4D-B41C-F426A5C0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0" y="2499459"/>
            <a:ext cx="9002283" cy="53786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E3D63FC-61B0-8641-8E8A-971BAC42AB47}"/>
              </a:ext>
            </a:extLst>
          </p:cNvPr>
          <p:cNvSpPr/>
          <p:nvPr/>
        </p:nvSpPr>
        <p:spPr>
          <a:xfrm>
            <a:off x="3999336" y="2499458"/>
            <a:ext cx="6593454" cy="1787534"/>
          </a:xfrm>
          <a:prstGeom prst="rect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4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537896C-C705-D143-8C46-DEBB10E1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774581"/>
          </a:xfrm>
        </p:spPr>
        <p:txBody>
          <a:bodyPr/>
          <a:lstStyle/>
          <a:p>
            <a:r>
              <a:rPr lang="en-US" dirty="0"/>
              <a:t>The command: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3B5C1-6568-D94A-89AE-9310C52A4F0F}"/>
              </a:ext>
            </a:extLst>
          </p:cNvPr>
          <p:cNvSpPr/>
          <p:nvPr/>
        </p:nvSpPr>
        <p:spPr>
          <a:xfrm>
            <a:off x="534389" y="1315476"/>
            <a:ext cx="105809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UCSC_userApps</a:t>
            </a:r>
            <a:r>
              <a:rPr lang="en-US" dirty="0">
                <a:latin typeface="Courier" pitchFamily="2" charset="0"/>
              </a:rPr>
              <a:t>/v317</a:t>
            </a:r>
          </a:p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bedtools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make a directory to hold your genome browser files</a:t>
            </a: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browser_files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get genome browser track</a:t>
            </a:r>
          </a:p>
          <a:p>
            <a:r>
              <a:rPr lang="en-US" dirty="0" err="1">
                <a:latin typeface="Courier" pitchFamily="2" charset="0"/>
              </a:rPr>
              <a:t>bedtools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genomecov</a:t>
            </a:r>
            <a:r>
              <a:rPr lang="en-US" dirty="0">
                <a:latin typeface="Courier" pitchFamily="2" charset="0"/>
              </a:rPr>
              <a:t> -</a:t>
            </a:r>
            <a:r>
              <a:rPr lang="en-US" dirty="0" err="1">
                <a:latin typeface="Courier" pitchFamily="2" charset="0"/>
              </a:rPr>
              <a:t>ibam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  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INPUT BAM FILE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   -</a:t>
            </a:r>
            <a:r>
              <a:rPr lang="en-US" dirty="0" err="1">
                <a:latin typeface="Courier" pitchFamily="2" charset="0"/>
              </a:rPr>
              <a:t>bga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&gt;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OUTPUT BEDGRAPH FILE</a:t>
            </a:r>
            <a:r>
              <a:rPr lang="en-US" dirty="0">
                <a:latin typeface="Courier" pitchFamily="2" charset="0"/>
              </a:rPr>
              <a:t>]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compress genome browser track</a:t>
            </a:r>
          </a:p>
          <a:p>
            <a:r>
              <a:rPr lang="en-US" dirty="0" err="1">
                <a:latin typeface="Courier" pitchFamily="2" charset="0"/>
              </a:rPr>
              <a:t>bedSort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OUTPUT BEDGRAPH FILE</a:t>
            </a:r>
            <a:r>
              <a:rPr lang="en-US" dirty="0">
                <a:latin typeface="Courier" pitchFamily="2" charset="0"/>
              </a:rPr>
              <a:t>] \</a:t>
            </a:r>
          </a:p>
          <a:p>
            <a:r>
              <a:rPr lang="en-US" dirty="0">
                <a:latin typeface="Courier" pitchFamily="2" charset="0"/>
              </a:rPr>
              <a:t>       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OUTPUT BEDGRAPH FILE</a:t>
            </a:r>
            <a:r>
              <a:rPr lang="en-US" dirty="0">
                <a:latin typeface="Courier" pitchFamily="2" charset="0"/>
              </a:rPr>
              <a:t>]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fetchChromSizes</a:t>
            </a:r>
            <a:r>
              <a:rPr lang="en-US" dirty="0">
                <a:latin typeface="Courier" pitchFamily="2" charset="0"/>
              </a:rPr>
              <a:t> mm10 &gt; mm10.chrom.sizes</a:t>
            </a:r>
          </a:p>
          <a:p>
            <a:r>
              <a:rPr lang="en-US" dirty="0" err="1">
                <a:latin typeface="Courier" pitchFamily="2" charset="0"/>
              </a:rPr>
              <a:t>bedGraphToBigWig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OUTPUT BEDGRAPH FILE</a:t>
            </a:r>
            <a:r>
              <a:rPr lang="en-US" dirty="0">
                <a:latin typeface="Courier" pitchFamily="2" charset="0"/>
              </a:rPr>
              <a:t>] \</a:t>
            </a:r>
          </a:p>
          <a:p>
            <a:r>
              <a:rPr lang="en-US" dirty="0">
                <a:latin typeface="Courier" pitchFamily="2" charset="0"/>
              </a:rPr>
              <a:t>                 mm10.chrom.sizes\</a:t>
            </a:r>
          </a:p>
          <a:p>
            <a:r>
              <a:rPr lang="en-US" dirty="0">
                <a:latin typeface="Courier" pitchFamily="2" charset="0"/>
              </a:rPr>
              <a:t>                 [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OUTPUT BIGWIG FILE</a:t>
            </a:r>
            <a:r>
              <a:rPr lang="en-US" dirty="0">
                <a:latin typeface="Courier" pitchFamily="2" charset="0"/>
              </a:rPr>
              <a:t>]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E716730-9025-C446-9D41-3AF5593FB51B}"/>
              </a:ext>
            </a:extLst>
          </p:cNvPr>
          <p:cNvGrpSpPr/>
          <p:nvPr/>
        </p:nvGrpSpPr>
        <p:grpSpPr>
          <a:xfrm>
            <a:off x="4500748" y="914406"/>
            <a:ext cx="6762522" cy="1384995"/>
            <a:chOff x="4191990" y="1246911"/>
            <a:chExt cx="6762522" cy="138499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F031C2A5-3CCB-1144-86B7-56D11723DD43}"/>
                </a:ext>
              </a:extLst>
            </p:cNvPr>
            <p:cNvSpPr txBox="1"/>
            <p:nvPr/>
          </p:nvSpPr>
          <p:spPr>
            <a:xfrm>
              <a:off x="7514705" y="1246911"/>
              <a:ext cx="34398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Load the programs UCSC tools and </a:t>
              </a:r>
              <a:r>
                <a:rPr lang="en-US" sz="2800" dirty="0" err="1"/>
                <a:t>bedtools</a:t>
              </a:r>
              <a:endParaRPr lang="en-US" sz="28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990D324A-9B1D-224B-94AE-71BFC3F24E9A}"/>
                </a:ext>
              </a:extLst>
            </p:cNvPr>
            <p:cNvSpPr/>
            <p:nvPr/>
          </p:nvSpPr>
          <p:spPr>
            <a:xfrm>
              <a:off x="7448203" y="1246911"/>
              <a:ext cx="3506309" cy="138499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9851545E-BF3B-E742-8278-BD715C906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1990" y="2078182"/>
              <a:ext cx="30234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0F96EB9-5009-B645-84E1-9297A689718A}"/>
              </a:ext>
            </a:extLst>
          </p:cNvPr>
          <p:cNvGrpSpPr/>
          <p:nvPr/>
        </p:nvGrpSpPr>
        <p:grpSpPr>
          <a:xfrm>
            <a:off x="4500748" y="2827374"/>
            <a:ext cx="6762522" cy="1013488"/>
            <a:chOff x="4191990" y="2220685"/>
            <a:chExt cx="6762522" cy="101348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34A43B0-04A2-EA4C-BDB2-AAC3FC24A524}"/>
                </a:ext>
              </a:extLst>
            </p:cNvPr>
            <p:cNvSpPr txBox="1"/>
            <p:nvPr/>
          </p:nvSpPr>
          <p:spPr>
            <a:xfrm>
              <a:off x="7514705" y="2220685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Make a </a:t>
              </a:r>
              <a:r>
                <a:rPr lang="en-US" sz="2800" dirty="0" err="1"/>
                <a:t>BedGraph</a:t>
              </a:r>
              <a:r>
                <a:rPr lang="en-US" sz="2800" dirty="0"/>
                <a:t> file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xmlns="" id="{0DE4612C-1E52-1A4D-AE2F-C4D78FD5C6B7}"/>
                </a:ext>
              </a:extLst>
            </p:cNvPr>
            <p:cNvSpPr/>
            <p:nvPr/>
          </p:nvSpPr>
          <p:spPr>
            <a:xfrm>
              <a:off x="7448203" y="2280066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1B40402D-13FD-7645-85E8-AD8124006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1990" y="2782557"/>
              <a:ext cx="30234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7EDD5F2-2F26-1F47-9FBB-325A9D1B3F2C}"/>
              </a:ext>
            </a:extLst>
          </p:cNvPr>
          <p:cNvGrpSpPr/>
          <p:nvPr/>
        </p:nvGrpSpPr>
        <p:grpSpPr>
          <a:xfrm>
            <a:off x="5201392" y="3926422"/>
            <a:ext cx="6059902" cy="1013488"/>
            <a:chOff x="4894610" y="2220685"/>
            <a:chExt cx="6059902" cy="10134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0868485-DF65-4844-A5E4-DE1DC1CB1D82}"/>
                </a:ext>
              </a:extLst>
            </p:cNvPr>
            <p:cNvSpPr txBox="1"/>
            <p:nvPr/>
          </p:nvSpPr>
          <p:spPr>
            <a:xfrm>
              <a:off x="7514705" y="2220685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Sort </a:t>
              </a:r>
              <a:r>
                <a:rPr lang="en-US" sz="2800" dirty="0" err="1"/>
                <a:t>BedGraph</a:t>
              </a:r>
              <a:r>
                <a:rPr lang="en-US" sz="2800" dirty="0"/>
                <a:t> file before compress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xmlns="" id="{740E22B4-AC1E-FB46-AFD6-42565BFB7273}"/>
                </a:ext>
              </a:extLst>
            </p:cNvPr>
            <p:cNvSpPr/>
            <p:nvPr/>
          </p:nvSpPr>
          <p:spPr>
            <a:xfrm>
              <a:off x="7448203" y="2280066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7F10F047-8932-1544-A51D-48D52FA6D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4610" y="2757119"/>
              <a:ext cx="2459496" cy="4770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E0CB8F7-08C6-6B48-995D-A69BD348EC51}"/>
              </a:ext>
            </a:extLst>
          </p:cNvPr>
          <p:cNvGrpSpPr/>
          <p:nvPr/>
        </p:nvGrpSpPr>
        <p:grpSpPr>
          <a:xfrm>
            <a:off x="6361811" y="5807448"/>
            <a:ext cx="4897508" cy="1013488"/>
            <a:chOff x="6057004" y="2220685"/>
            <a:chExt cx="4897508" cy="10134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5D2DD93-8BA0-BB47-B49C-A4B4E738D880}"/>
                </a:ext>
              </a:extLst>
            </p:cNvPr>
            <p:cNvSpPr txBox="1"/>
            <p:nvPr/>
          </p:nvSpPr>
          <p:spPr>
            <a:xfrm>
              <a:off x="7514705" y="2220685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mtClean="0"/>
                <a:t>Compress </a:t>
              </a:r>
              <a:r>
                <a:rPr lang="en-US" sz="2800" dirty="0" err="1" smtClean="0"/>
                <a:t>BedGraph</a:t>
              </a:r>
              <a:r>
                <a:rPr lang="en-US" sz="2800" dirty="0" smtClean="0"/>
                <a:t> file</a:t>
              </a:r>
              <a:endParaRPr lang="en-US" sz="28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xmlns="" id="{49FCD1E2-A813-B143-8C6A-0FE15418C40F}"/>
                </a:ext>
              </a:extLst>
            </p:cNvPr>
            <p:cNvSpPr/>
            <p:nvPr/>
          </p:nvSpPr>
          <p:spPr>
            <a:xfrm>
              <a:off x="7448203" y="2280066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66233CF1-687F-374C-B5BE-8B83359DD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7004" y="2782557"/>
              <a:ext cx="115844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8BF9AC4D-7D49-C146-8546-803CBA595612}"/>
              </a:ext>
            </a:extLst>
          </p:cNvPr>
          <p:cNvGrpSpPr/>
          <p:nvPr/>
        </p:nvGrpSpPr>
        <p:grpSpPr>
          <a:xfrm>
            <a:off x="6043961" y="5086248"/>
            <a:ext cx="5226746" cy="721200"/>
            <a:chOff x="5727766" y="2469058"/>
            <a:chExt cx="5226746" cy="7212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622D455-E793-D54B-BAF0-D561A88DE39F}"/>
                </a:ext>
              </a:extLst>
            </p:cNvPr>
            <p:cNvSpPr txBox="1"/>
            <p:nvPr/>
          </p:nvSpPr>
          <p:spPr>
            <a:xfrm>
              <a:off x="7514705" y="2521764"/>
              <a:ext cx="3439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Get mouse </a:t>
              </a:r>
              <a:r>
                <a:rPr lang="en-US" sz="2800" dirty="0" err="1"/>
                <a:t>chr</a:t>
              </a:r>
              <a:r>
                <a:rPr lang="en-US" sz="2800" dirty="0"/>
                <a:t> size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xmlns="" id="{2CC90C2F-7487-8E46-9F17-BF5C8090D5B3}"/>
                </a:ext>
              </a:extLst>
            </p:cNvPr>
            <p:cNvSpPr/>
            <p:nvPr/>
          </p:nvSpPr>
          <p:spPr>
            <a:xfrm>
              <a:off x="7448203" y="2469058"/>
              <a:ext cx="3506309" cy="66475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xmlns="" id="{52A940A1-C8F1-3346-A925-E5CD033AEF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7766" y="2782557"/>
              <a:ext cx="1487682" cy="40770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380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537896C-C705-D143-8C46-DEBB10E1F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774581"/>
          </a:xfrm>
        </p:spPr>
        <p:txBody>
          <a:bodyPr/>
          <a:lstStyle/>
          <a:p>
            <a:r>
              <a:rPr lang="en-US" dirty="0"/>
              <a:t>The command: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133B5C1-6568-D94A-89AE-9310C52A4F0F}"/>
              </a:ext>
            </a:extLst>
          </p:cNvPr>
          <p:cNvSpPr/>
          <p:nvPr/>
        </p:nvSpPr>
        <p:spPr>
          <a:xfrm>
            <a:off x="534389" y="1315476"/>
            <a:ext cx="105809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UCSC_userApps</a:t>
            </a:r>
            <a:r>
              <a:rPr lang="en-US" dirty="0">
                <a:latin typeface="Courier" pitchFamily="2" charset="0"/>
              </a:rPr>
              <a:t>/v317</a:t>
            </a:r>
          </a:p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bedtools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make a directory to hold your genome browser files</a:t>
            </a: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browser_files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get genome browser track</a:t>
            </a:r>
          </a:p>
          <a:p>
            <a:r>
              <a:rPr lang="en-US" dirty="0" err="1">
                <a:latin typeface="Courier" pitchFamily="2" charset="0"/>
              </a:rPr>
              <a:t>bedtools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genomecov</a:t>
            </a:r>
            <a:r>
              <a:rPr lang="en-US" dirty="0">
                <a:latin typeface="Courier" pitchFamily="2" charset="0"/>
              </a:rPr>
              <a:t> -</a:t>
            </a:r>
            <a:r>
              <a:rPr lang="en-US" dirty="0" err="1">
                <a:latin typeface="Courier" pitchFamily="2" charset="0"/>
              </a:rPr>
              <a:t>ibam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   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bam_files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/heart.e11.5.rep1.ChIP-Seq.H3K27ac.nodup.bam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   -</a:t>
            </a:r>
            <a:r>
              <a:rPr lang="en-US" dirty="0" err="1">
                <a:latin typeface="Courier" pitchFamily="2" charset="0"/>
              </a:rPr>
              <a:t>bga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&gt; </a:t>
            </a:r>
            <a:r>
              <a:rPr lang="en-US" dirty="0" err="1">
                <a:highlight>
                  <a:srgbClr val="00FF00"/>
                </a:highlight>
                <a:latin typeface="Courier" pitchFamily="2" charset="0"/>
              </a:rPr>
              <a:t>browser_files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/heart.e11.5.rep1.ChIP-Seq.H3K27ac.bedGraph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compress genome browser track</a:t>
            </a:r>
          </a:p>
          <a:p>
            <a:r>
              <a:rPr lang="en-US" dirty="0" err="1">
                <a:latin typeface="Courier" pitchFamily="2" charset="0"/>
              </a:rPr>
              <a:t>bedSort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highlight>
                  <a:srgbClr val="00FF00"/>
                </a:highlight>
                <a:latin typeface="Courier" pitchFamily="2" charset="0"/>
              </a:rPr>
              <a:t>browser_files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/heart.e11.5.rep1.ChIP-Seq.H3K27ac.bedGraph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</a:t>
            </a:r>
            <a:r>
              <a:rPr lang="en-US" dirty="0" err="1">
                <a:highlight>
                  <a:srgbClr val="00FF00"/>
                </a:highlight>
                <a:latin typeface="Courier" pitchFamily="2" charset="0"/>
              </a:rPr>
              <a:t>browser_files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/heart.e11.5.rep1.ChIP-Seq.H3K27ac.bedGraph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fetchChromSizes</a:t>
            </a:r>
            <a:r>
              <a:rPr lang="en-US" dirty="0">
                <a:latin typeface="Courier" pitchFamily="2" charset="0"/>
              </a:rPr>
              <a:t> mm10 &gt; mm10.chrom.sizes</a:t>
            </a:r>
          </a:p>
          <a:p>
            <a:r>
              <a:rPr lang="en-US" dirty="0" err="1">
                <a:latin typeface="Courier" pitchFamily="2" charset="0"/>
              </a:rPr>
              <a:t>bedGraphToBigWig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highlight>
                  <a:srgbClr val="00FF00"/>
                </a:highlight>
                <a:latin typeface="Courier" pitchFamily="2" charset="0"/>
              </a:rPr>
              <a:t>browser_files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/heart.e11.5.rep1.ChIP-Seq.H3K27ac.bedGraph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 mm10.chrom.sizes\</a:t>
            </a:r>
          </a:p>
          <a:p>
            <a:r>
              <a:rPr lang="en-US" dirty="0">
                <a:latin typeface="Courier" pitchFamily="2" charset="0"/>
              </a:rPr>
              <a:t>                 </a:t>
            </a:r>
            <a:r>
              <a:rPr lang="en-US" dirty="0" err="1">
                <a:highlight>
                  <a:srgbClr val="FF00FF"/>
                </a:highlight>
                <a:latin typeface="Courier" pitchFamily="2" charset="0"/>
              </a:rPr>
              <a:t>browser_files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/heart.e11.5.rep1.ChIP-Seq.H3K27ac.bw</a:t>
            </a:r>
          </a:p>
        </p:txBody>
      </p:sp>
    </p:spTree>
    <p:extLst>
      <p:ext uri="{BB962C8B-B14F-4D97-AF65-F5344CB8AC3E}">
        <p14:creationId xmlns:p14="http://schemas.microsoft.com/office/powerpoint/2010/main" val="23997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8ECA64-16FD-9E48-93DC-F29B201C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creating browser files (script3)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1B3F1-9469-404A-B542-18D6C4BB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Example: H3K27ac</a:t>
            </a:r>
          </a:p>
          <a:p>
            <a:r>
              <a:rPr lang="en-US" sz="2800" dirty="0"/>
              <a:t>You do: input</a:t>
            </a:r>
          </a:p>
        </p:txBody>
      </p:sp>
    </p:spTree>
    <p:extLst>
      <p:ext uri="{BB962C8B-B14F-4D97-AF65-F5344CB8AC3E}">
        <p14:creationId xmlns:p14="http://schemas.microsoft.com/office/powerpoint/2010/main" val="9383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2771AA-1574-C24C-A937-431A1B6EE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the end of this class, you will be able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19BC2E-3952-2044-9055-D13C738AA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1952"/>
            <a:ext cx="8595360" cy="3720230"/>
          </a:xfrm>
        </p:spPr>
        <p:txBody>
          <a:bodyPr>
            <a:normAutofit/>
          </a:bodyPr>
          <a:lstStyle/>
          <a:p>
            <a:r>
              <a:rPr lang="en-US" sz="2800" dirty="0"/>
              <a:t>Process raw </a:t>
            </a:r>
            <a:r>
              <a:rPr lang="en-US" sz="2800" dirty="0" err="1"/>
              <a:t>ChIP-Seq</a:t>
            </a:r>
            <a:r>
              <a:rPr lang="en-US" sz="2800" dirty="0"/>
              <a:t> data</a:t>
            </a:r>
          </a:p>
          <a:p>
            <a:r>
              <a:rPr lang="en-US" sz="2800" dirty="0"/>
              <a:t>Visualize data</a:t>
            </a:r>
          </a:p>
          <a:p>
            <a:r>
              <a:rPr lang="en-US" sz="2800" dirty="0"/>
              <a:t>Find peaks</a:t>
            </a:r>
          </a:p>
          <a:p>
            <a:r>
              <a:rPr lang="en-US" sz="2800" dirty="0"/>
              <a:t>Find motifs</a:t>
            </a:r>
          </a:p>
          <a:p>
            <a:r>
              <a:rPr lang="en-US" sz="2800" dirty="0"/>
              <a:t>Make heatmaps</a:t>
            </a:r>
          </a:p>
          <a:p>
            <a:r>
              <a:rPr lang="en-US" sz="2800" dirty="0"/>
              <a:t>Perform differential </a:t>
            </a:r>
            <a:r>
              <a:rPr lang="en-US" sz="2800" dirty="0" smtClean="0"/>
              <a:t>analysis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719E4FA-05D8-624D-8822-3BD31DF23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91" b="65108"/>
          <a:stretch/>
        </p:blipFill>
        <p:spPr>
          <a:xfrm>
            <a:off x="8561946" y="1022147"/>
            <a:ext cx="2327564" cy="2818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DBDA39-394B-9947-9EF4-457FEB42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24" t="74513" r="28486"/>
          <a:stretch/>
        </p:blipFill>
        <p:spPr>
          <a:xfrm>
            <a:off x="8805671" y="4505497"/>
            <a:ext cx="2103121" cy="2183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3F5BA1F-0B66-524D-96F4-74AB878CE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9" t="84657" r="71405" b="-926"/>
          <a:stretch/>
        </p:blipFill>
        <p:spPr>
          <a:xfrm>
            <a:off x="6833567" y="3424842"/>
            <a:ext cx="1972104" cy="1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0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5BFF2-07DC-F44E-8939-75CB8D56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692640" cy="4351337"/>
          </a:xfrm>
        </p:spPr>
        <p:txBody>
          <a:bodyPr>
            <a:normAutofit/>
          </a:bodyPr>
          <a:lstStyle/>
          <a:p>
            <a:r>
              <a:rPr lang="en-US" sz="2800" dirty="0"/>
              <a:t>What does a </a:t>
            </a:r>
            <a:r>
              <a:rPr lang="en-US" sz="2800" dirty="0" err="1"/>
              <a:t>bedGraph</a:t>
            </a:r>
            <a:r>
              <a:rPr lang="en-US" sz="2800" dirty="0"/>
              <a:t> file look like?</a:t>
            </a:r>
          </a:p>
          <a:p>
            <a:r>
              <a:rPr lang="en-US" sz="2800" dirty="0"/>
              <a:t>Compare the size of a </a:t>
            </a:r>
            <a:r>
              <a:rPr lang="en-US" sz="2800" dirty="0" err="1"/>
              <a:t>bedGraph</a:t>
            </a:r>
            <a:r>
              <a:rPr lang="en-US" sz="2800" dirty="0"/>
              <a:t> file and a bigwig file</a:t>
            </a:r>
          </a:p>
        </p:txBody>
      </p:sp>
    </p:spTree>
    <p:extLst>
      <p:ext uri="{BB962C8B-B14F-4D97-AF65-F5344CB8AC3E}">
        <p14:creationId xmlns:p14="http://schemas.microsoft.com/office/powerpoint/2010/main" val="13831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CB798B-64B4-1E41-B234-5E6011D2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977AA2-3028-4642-9470-F2AE38CDE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635620"/>
          </a:xfrm>
        </p:spPr>
        <p:txBody>
          <a:bodyPr>
            <a:normAutofit/>
          </a:bodyPr>
          <a:lstStyle/>
          <a:p>
            <a:r>
              <a:rPr lang="en-US" sz="2800" dirty="0"/>
              <a:t>Use Integrated Genome Viewer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D5DBB99-01CF-7947-B574-66B0C8732FA4}"/>
              </a:ext>
            </a:extLst>
          </p:cNvPr>
          <p:cNvSpPr/>
          <p:nvPr/>
        </p:nvSpPr>
        <p:spPr>
          <a:xfrm>
            <a:off x="598810" y="2601900"/>
            <a:ext cx="1060056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module load IGV</a:t>
            </a: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 err="1">
                <a:latin typeface="Courier" pitchFamily="2" charset="0"/>
              </a:rPr>
              <a:t>igv.sh</a:t>
            </a:r>
            <a:endParaRPr lang="en-US" sz="2400" dirty="0">
              <a:latin typeface="Courier" pitchFamily="2" charset="0"/>
            </a:endParaRPr>
          </a:p>
          <a:p>
            <a:endParaRPr lang="en-US" sz="2400" dirty="0">
              <a:latin typeface="Courier" pitchFamily="2" charset="0"/>
            </a:endParaRPr>
          </a:p>
          <a:p>
            <a:pPr lvl="1"/>
            <a:r>
              <a:rPr lang="en-US" sz="2400" dirty="0" smtClean="0">
                <a:latin typeface="Courier" pitchFamily="2" charset="0"/>
              </a:rPr>
              <a:t>(1. load </a:t>
            </a:r>
            <a:r>
              <a:rPr lang="en-US" sz="2400" dirty="0">
                <a:latin typeface="Courier" pitchFamily="2" charset="0"/>
              </a:rPr>
              <a:t>mm10</a:t>
            </a:r>
            <a:r>
              <a:rPr lang="en-US" sz="2400" dirty="0" smtClean="0">
                <a:latin typeface="Courier" pitchFamily="2" charset="0"/>
              </a:rPr>
              <a:t>)</a:t>
            </a:r>
          </a:p>
          <a:p>
            <a:pPr lvl="1"/>
            <a:endParaRPr lang="en-US" sz="2400" dirty="0">
              <a:latin typeface="Courier" pitchFamily="2" charset="0"/>
            </a:endParaRPr>
          </a:p>
          <a:p>
            <a:pPr lvl="1"/>
            <a:r>
              <a:rPr lang="en-US" sz="2400" dirty="0" smtClean="0">
                <a:latin typeface="Courier" pitchFamily="2" charset="0"/>
              </a:rPr>
              <a:t>(2. load </a:t>
            </a:r>
            <a:r>
              <a:rPr lang="en-US" sz="2400" dirty="0" err="1">
                <a:latin typeface="Courier" pitchFamily="2" charset="0"/>
              </a:rPr>
              <a:t>BigWig</a:t>
            </a:r>
            <a:r>
              <a:rPr lang="en-US" sz="2400" dirty="0">
                <a:latin typeface="Courier" pitchFamily="2" charset="0"/>
              </a:rPr>
              <a:t> files: </a:t>
            </a:r>
            <a:r>
              <a:rPr lang="en-US" sz="2400" dirty="0" smtClean="0">
                <a:latin typeface="Courier" pitchFamily="2" charset="0"/>
              </a:rPr>
              <a:t>/</a:t>
            </a:r>
            <a:r>
              <a:rPr lang="en-US" sz="2400" dirty="0">
                <a:latin typeface="Courier" pitchFamily="2" charset="0"/>
              </a:rPr>
              <a:t>archive/</a:t>
            </a:r>
            <a:r>
              <a:rPr lang="en-US" sz="2400" dirty="0" err="1">
                <a:latin typeface="Courier" pitchFamily="2" charset="0"/>
              </a:rPr>
              <a:t>nanocourse</a:t>
            </a:r>
            <a:r>
              <a:rPr lang="en-US" sz="2400" dirty="0">
                <a:latin typeface="Courier" pitchFamily="2" charset="0"/>
              </a:rPr>
              <a:t>/June2018/</a:t>
            </a:r>
            <a:r>
              <a:rPr lang="en-US" sz="2400" dirty="0" err="1">
                <a:latin typeface="Courier" pitchFamily="2" charset="0"/>
              </a:rPr>
              <a:t>trainXY</a:t>
            </a:r>
            <a:r>
              <a:rPr lang="en-US" sz="2400" dirty="0">
                <a:latin typeface="Courier" pitchFamily="2" charset="0"/>
              </a:rPr>
              <a:t>/part1/</a:t>
            </a:r>
            <a:r>
              <a:rPr lang="en-US" sz="2400" dirty="0" err="1">
                <a:latin typeface="Courier" pitchFamily="2" charset="0"/>
              </a:rPr>
              <a:t>browser_files</a:t>
            </a:r>
            <a:r>
              <a:rPr lang="en-US" sz="2400" dirty="0" smtClean="0">
                <a:latin typeface="Courier" pitchFamily="2" charset="0"/>
              </a:rPr>
              <a:t>)</a:t>
            </a:r>
          </a:p>
          <a:p>
            <a:pPr lvl="1"/>
            <a:endParaRPr lang="en-US" sz="2400" dirty="0">
              <a:latin typeface="Courier" pitchFamily="2" charset="0"/>
            </a:endParaRPr>
          </a:p>
          <a:p>
            <a:pPr lvl="1"/>
            <a:r>
              <a:rPr lang="en-US" sz="2400" dirty="0" smtClean="0">
                <a:latin typeface="Courier" pitchFamily="2" charset="0"/>
              </a:rPr>
              <a:t>(3. go </a:t>
            </a:r>
            <a:r>
              <a:rPr lang="en-US" sz="2400" dirty="0">
                <a:latin typeface="Courier" pitchFamily="2" charset="0"/>
              </a:rPr>
              <a:t>to chr19)</a:t>
            </a:r>
          </a:p>
        </p:txBody>
      </p:sp>
    </p:spTree>
    <p:extLst>
      <p:ext uri="{BB962C8B-B14F-4D97-AF65-F5344CB8AC3E}">
        <p14:creationId xmlns:p14="http://schemas.microsoft.com/office/powerpoint/2010/main" val="14574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A9A847-4F40-8348-95B6-FF19A506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643953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study: Questions we’ll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8988CC-9A34-FE45-82F3-3FDD75D17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35034"/>
            <a:ext cx="8595360" cy="49451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Did the experiment work (technically)?</a:t>
            </a:r>
          </a:p>
          <a:p>
            <a:pPr lvl="1"/>
            <a:r>
              <a:rPr lang="en-US" sz="2400" dirty="0"/>
              <a:t>Does it map?</a:t>
            </a:r>
          </a:p>
          <a:p>
            <a:pPr lvl="1"/>
            <a:r>
              <a:rPr lang="en-US" sz="2400" dirty="0"/>
              <a:t>Is there </a:t>
            </a:r>
            <a:r>
              <a:rPr lang="en-US" sz="2400" dirty="0" err="1"/>
              <a:t>ChIP</a:t>
            </a:r>
            <a:r>
              <a:rPr lang="en-US" sz="2400" dirty="0"/>
              <a:t> enrichment?</a:t>
            </a:r>
          </a:p>
          <a:p>
            <a:pPr lvl="1"/>
            <a:r>
              <a:rPr lang="en-US" sz="2400" dirty="0"/>
              <a:t>Do the biological replicates agree?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How do H3K27ac peaks change during heart development?</a:t>
            </a:r>
          </a:p>
          <a:p>
            <a:pPr lvl="1"/>
            <a:r>
              <a:rPr lang="en-US" sz="2400" dirty="0"/>
              <a:t>Are more peaks gained or lost?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Which transcription factors drive development?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7E4BE85-5C75-F54D-A0A0-8D40D355D845}"/>
              </a:ext>
            </a:extLst>
          </p:cNvPr>
          <p:cNvSpPr/>
          <p:nvPr/>
        </p:nvSpPr>
        <p:spPr>
          <a:xfrm>
            <a:off x="1487837" y="2115519"/>
            <a:ext cx="5153187" cy="426203"/>
          </a:xfrm>
          <a:prstGeom prst="rect">
            <a:avLst/>
          </a:prstGeom>
          <a:solidFill>
            <a:srgbClr val="D34817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13831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40CE0A7-A60B-BA49-9A94-C51ED62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1868"/>
            <a:ext cx="9418320" cy="1059873"/>
          </a:xfrm>
        </p:spPr>
        <p:txBody>
          <a:bodyPr>
            <a:normAutofit/>
          </a:bodyPr>
          <a:lstStyle/>
          <a:p>
            <a:r>
              <a:rPr lang="en-US" dirty="0"/>
              <a:t>Peak finding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224E731-96DC-8D41-9B0E-02FBCF6E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071742"/>
            <a:ext cx="9418320" cy="1691640"/>
          </a:xfrm>
        </p:spPr>
        <p:txBody>
          <a:bodyPr/>
          <a:lstStyle/>
          <a:p>
            <a:r>
              <a:rPr lang="en-US" dirty="0" err="1"/>
              <a:t>Nodup</a:t>
            </a:r>
            <a:r>
              <a:rPr lang="en-US" dirty="0"/>
              <a:t> BAM </a:t>
            </a:r>
            <a:r>
              <a:rPr lang="en-US" dirty="0">
                <a:sym typeface="Wingdings" pitchFamily="2" charset="2"/>
              </a:rPr>
              <a:t> peaks (bed)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3ACEDA-53C7-AD4D-B41C-F426A5C0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0" y="2499459"/>
            <a:ext cx="9002283" cy="53786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E3D63FC-61B0-8641-8E8A-971BAC42AB47}"/>
              </a:ext>
            </a:extLst>
          </p:cNvPr>
          <p:cNvSpPr/>
          <p:nvPr/>
        </p:nvSpPr>
        <p:spPr>
          <a:xfrm>
            <a:off x="2674304" y="3633849"/>
            <a:ext cx="1458309" cy="2344784"/>
          </a:xfrm>
          <a:prstGeom prst="rect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6353627-B755-1D40-9EBD-F1BDC82C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</a:t>
            </a:r>
            <a:r>
              <a:rPr lang="en-US" dirty="0" err="1"/>
              <a:t>ChIP-Seq</a:t>
            </a:r>
            <a:r>
              <a:rPr lang="en-US" dirty="0"/>
              <a:t> peak?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4B89370-DA72-9244-9D90-D917FAD3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of </a:t>
            </a:r>
            <a:r>
              <a:rPr lang="en-US" dirty="0" err="1"/>
              <a:t>ChIP</a:t>
            </a:r>
            <a:r>
              <a:rPr lang="en-US" dirty="0"/>
              <a:t> signal over input signal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8AD9213-A321-DF4A-A85C-28061C1BBD27}"/>
              </a:ext>
            </a:extLst>
          </p:cNvPr>
          <p:cNvGrpSpPr/>
          <p:nvPr/>
        </p:nvGrpSpPr>
        <p:grpSpPr>
          <a:xfrm>
            <a:off x="1261872" y="3005527"/>
            <a:ext cx="9826971" cy="2293496"/>
            <a:chOff x="2300990" y="2585803"/>
            <a:chExt cx="7311348" cy="17063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4D4F8EC1-A427-1146-BEBF-D322D8597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2" t="8492" b="63562"/>
            <a:stretch/>
          </p:blipFill>
          <p:spPr>
            <a:xfrm>
              <a:off x="2300990" y="2585803"/>
              <a:ext cx="7311348" cy="12741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7C406487-6113-1544-8C7E-F203F47C7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2" t="77371" b="13149"/>
            <a:stretch/>
          </p:blipFill>
          <p:spPr>
            <a:xfrm>
              <a:off x="2300990" y="3859967"/>
              <a:ext cx="7311348" cy="43221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E6E048-18C9-6745-A153-221576BEA605}"/>
              </a:ext>
            </a:extLst>
          </p:cNvPr>
          <p:cNvSpPr txBox="1"/>
          <p:nvPr/>
        </p:nvSpPr>
        <p:spPr>
          <a:xfrm>
            <a:off x="508317" y="3597639"/>
            <a:ext cx="73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peak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D0C5193-5BFA-3C49-89E0-428F9A1430FF}"/>
              </a:ext>
            </a:extLst>
          </p:cNvPr>
          <p:cNvSpPr txBox="1"/>
          <p:nvPr/>
        </p:nvSpPr>
        <p:spPr>
          <a:xfrm>
            <a:off x="508317" y="3919783"/>
            <a:ext cx="73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ChIP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F694C76-FDFD-7848-B20E-1621DE4749C4}"/>
              </a:ext>
            </a:extLst>
          </p:cNvPr>
          <p:cNvSpPr txBox="1"/>
          <p:nvPr/>
        </p:nvSpPr>
        <p:spPr>
          <a:xfrm>
            <a:off x="475938" y="4264412"/>
            <a:ext cx="80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2593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peak finding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5408CAA-D26B-7940-A374-8B6845916574}"/>
              </a:ext>
            </a:extLst>
          </p:cNvPr>
          <p:cNvSpPr/>
          <p:nvPr/>
        </p:nvSpPr>
        <p:spPr>
          <a:xfrm>
            <a:off x="524105" y="2479122"/>
            <a:ext cx="103037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macs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make a new directory for peaks</a:t>
            </a: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peaks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call peaks</a:t>
            </a:r>
          </a:p>
          <a:p>
            <a:r>
              <a:rPr lang="en-US" dirty="0">
                <a:latin typeface="Courier" pitchFamily="2" charset="0"/>
              </a:rPr>
              <a:t>macs2 </a:t>
            </a:r>
            <a:r>
              <a:rPr lang="en-US" dirty="0" err="1">
                <a:latin typeface="Courier" pitchFamily="2" charset="0"/>
              </a:rPr>
              <a:t>callpeak</a:t>
            </a:r>
            <a:r>
              <a:rPr lang="en-US" dirty="0">
                <a:latin typeface="Courier" pitchFamily="2" charset="0"/>
              </a:rPr>
              <a:t> -t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TREATMENT BAM FILE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-c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CONTROL BAM FILE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-f BAM\</a:t>
            </a:r>
          </a:p>
          <a:p>
            <a:r>
              <a:rPr lang="en-US" dirty="0">
                <a:latin typeface="Courier" pitchFamily="2" charset="0"/>
              </a:rPr>
              <a:t>               -g mm\</a:t>
            </a:r>
          </a:p>
          <a:p>
            <a:r>
              <a:rPr lang="en-US" dirty="0">
                <a:latin typeface="Courier" pitchFamily="2" charset="0"/>
              </a:rPr>
              <a:t>               --</a:t>
            </a:r>
            <a:r>
              <a:rPr lang="en-US" dirty="0" err="1">
                <a:latin typeface="Courier" pitchFamily="2" charset="0"/>
              </a:rPr>
              <a:t>outdir</a:t>
            </a:r>
            <a:r>
              <a:rPr lang="en-US" dirty="0">
                <a:latin typeface="Courier" pitchFamily="2" charset="0"/>
              </a:rPr>
              <a:t> peaks\</a:t>
            </a:r>
          </a:p>
          <a:p>
            <a:r>
              <a:rPr lang="en-US" dirty="0">
                <a:latin typeface="Courier" pitchFamily="2" charset="0"/>
              </a:rPr>
              <a:t>               -n [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NAME OF RUN</a:t>
            </a:r>
            <a:r>
              <a:rPr lang="en-US" dirty="0">
                <a:latin typeface="Courier" pitchFamily="2" charset="0"/>
              </a:rPr>
              <a:t>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628E10A-D6D6-5F4B-BA19-1ABBD371D867}"/>
              </a:ext>
            </a:extLst>
          </p:cNvPr>
          <p:cNvGrpSpPr/>
          <p:nvPr/>
        </p:nvGrpSpPr>
        <p:grpSpPr>
          <a:xfrm>
            <a:off x="4500748" y="2146384"/>
            <a:ext cx="6762522" cy="954107"/>
            <a:chOff x="4191990" y="1606671"/>
            <a:chExt cx="6762522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A1ADFF1-A4F6-C84F-A67A-7C715C6D90FC}"/>
                </a:ext>
              </a:extLst>
            </p:cNvPr>
            <p:cNvSpPr txBox="1"/>
            <p:nvPr/>
          </p:nvSpPr>
          <p:spPr>
            <a:xfrm>
              <a:off x="7514705" y="1606671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Load the program macs.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xmlns="" id="{B3CE564C-61D0-FA44-B3ED-8EF7F911EA07}"/>
                </a:ext>
              </a:extLst>
            </p:cNvPr>
            <p:cNvSpPr/>
            <p:nvPr/>
          </p:nvSpPr>
          <p:spPr>
            <a:xfrm>
              <a:off x="7448203" y="1606671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C5A1F014-9F3F-A747-85B9-A5B5AA40B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1990" y="2078182"/>
              <a:ext cx="30234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C8E3B262-D23E-F14F-BB9E-F6D257A307C2}"/>
              </a:ext>
            </a:extLst>
          </p:cNvPr>
          <p:cNvGrpSpPr/>
          <p:nvPr/>
        </p:nvGrpSpPr>
        <p:grpSpPr>
          <a:xfrm>
            <a:off x="4500748" y="4192295"/>
            <a:ext cx="6762522" cy="1384995"/>
            <a:chOff x="4191990" y="1246911"/>
            <a:chExt cx="6762522" cy="13849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B6AF7E46-AA65-1C4A-BCB2-73F02F5E597E}"/>
                </a:ext>
              </a:extLst>
            </p:cNvPr>
            <p:cNvSpPr txBox="1"/>
            <p:nvPr/>
          </p:nvSpPr>
          <p:spPr>
            <a:xfrm>
              <a:off x="7514705" y="1246911"/>
              <a:ext cx="34398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Call </a:t>
              </a:r>
              <a:r>
                <a:rPr lang="en-US" sz="2800" dirty="0" err="1"/>
                <a:t>ChIP-Seq</a:t>
              </a:r>
              <a:r>
                <a:rPr lang="en-US" sz="2800" dirty="0"/>
                <a:t> peaks.</a:t>
              </a:r>
            </a:p>
            <a:p>
              <a:r>
                <a:rPr lang="en-US" sz="2800" dirty="0"/>
                <a:t>mm = mouse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E45D359B-DED9-DB47-AC3C-4FA05D2F7CD5}"/>
                </a:ext>
              </a:extLst>
            </p:cNvPr>
            <p:cNvSpPr/>
            <p:nvPr/>
          </p:nvSpPr>
          <p:spPr>
            <a:xfrm>
              <a:off x="7448203" y="1246911"/>
              <a:ext cx="3506309" cy="138499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D5370875-DA83-3844-8040-8E295553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1990" y="2078182"/>
              <a:ext cx="30234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121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peak finding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5408CAA-D26B-7940-A374-8B6845916574}"/>
              </a:ext>
            </a:extLst>
          </p:cNvPr>
          <p:cNvSpPr/>
          <p:nvPr/>
        </p:nvSpPr>
        <p:spPr>
          <a:xfrm>
            <a:off x="524105" y="2479122"/>
            <a:ext cx="103037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macs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make a new directory for peaks</a:t>
            </a: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peaks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call peaks</a:t>
            </a:r>
          </a:p>
          <a:p>
            <a:r>
              <a:rPr lang="en-US" dirty="0">
                <a:latin typeface="Courier" pitchFamily="2" charset="0"/>
              </a:rPr>
              <a:t>macs2 </a:t>
            </a:r>
            <a:r>
              <a:rPr lang="en-US" dirty="0" err="1">
                <a:latin typeface="Courier" pitchFamily="2" charset="0"/>
              </a:rPr>
              <a:t>callpeak</a:t>
            </a:r>
            <a:r>
              <a:rPr lang="en-US" dirty="0">
                <a:latin typeface="Courier" pitchFamily="2" charset="0"/>
              </a:rPr>
              <a:t> -t 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bam_files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/heart.e11.5.rep1.ChIP-Seq.H3K27ac.nodup.bam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-c </a:t>
            </a:r>
            <a:r>
              <a:rPr lang="en-US" dirty="0" err="1">
                <a:highlight>
                  <a:srgbClr val="00FF00"/>
                </a:highlight>
                <a:latin typeface="Courier" pitchFamily="2" charset="0"/>
              </a:rPr>
              <a:t>bam_files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/heart.e11.5.rep1.ChIP-Seq.input.nodup.bam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-f BAM\</a:t>
            </a:r>
          </a:p>
          <a:p>
            <a:r>
              <a:rPr lang="en-US" dirty="0">
                <a:latin typeface="Courier" pitchFamily="2" charset="0"/>
              </a:rPr>
              <a:t>               -g mm\</a:t>
            </a:r>
          </a:p>
          <a:p>
            <a:r>
              <a:rPr lang="en-US" dirty="0">
                <a:latin typeface="Courier" pitchFamily="2" charset="0"/>
              </a:rPr>
              <a:t>               --</a:t>
            </a:r>
            <a:r>
              <a:rPr lang="en-US" dirty="0" err="1">
                <a:latin typeface="Courier" pitchFamily="2" charset="0"/>
              </a:rPr>
              <a:t>outdir</a:t>
            </a:r>
            <a:r>
              <a:rPr lang="en-US" dirty="0">
                <a:latin typeface="Courier" pitchFamily="2" charset="0"/>
              </a:rPr>
              <a:t> peaks\</a:t>
            </a:r>
          </a:p>
          <a:p>
            <a:r>
              <a:rPr lang="en-US" dirty="0">
                <a:latin typeface="Courier" pitchFamily="2" charset="0"/>
              </a:rPr>
              <a:t>               -n 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heart.e11.5.rep1.ChIP-Seq</a:t>
            </a:r>
          </a:p>
        </p:txBody>
      </p:sp>
    </p:spTree>
    <p:extLst>
      <p:ext uri="{BB962C8B-B14F-4D97-AF65-F5344CB8AC3E}">
        <p14:creationId xmlns:p14="http://schemas.microsoft.com/office/powerpoint/2010/main" val="16662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8ECA64-16FD-9E48-93DC-F29B201C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calling peaks (script4)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1B3F1-9469-404A-B542-18D6C4BB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H3K27ac</a:t>
            </a:r>
          </a:p>
        </p:txBody>
      </p:sp>
    </p:spTree>
    <p:extLst>
      <p:ext uri="{BB962C8B-B14F-4D97-AF65-F5344CB8AC3E}">
        <p14:creationId xmlns:p14="http://schemas.microsoft.com/office/powerpoint/2010/main" val="19240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5BFF2-07DC-F44E-8939-75CB8D56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94282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narrowPeak</a:t>
            </a:r>
            <a:r>
              <a:rPr lang="en-US" dirty="0"/>
              <a:t> vs </a:t>
            </a:r>
            <a:r>
              <a:rPr lang="en-US" dirty="0">
                <a:solidFill>
                  <a:srgbClr val="FF0000"/>
                </a:solidFill>
              </a:rPr>
              <a:t>summit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CEE653-3BDE-0549-97B7-2C49D5E20BCF}"/>
              </a:ext>
            </a:extLst>
          </p:cNvPr>
          <p:cNvGrpSpPr/>
          <p:nvPr/>
        </p:nvGrpSpPr>
        <p:grpSpPr>
          <a:xfrm>
            <a:off x="1261872" y="3005527"/>
            <a:ext cx="9826971" cy="2293496"/>
            <a:chOff x="2300990" y="2585803"/>
            <a:chExt cx="7311348" cy="17063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DC7DF829-A011-6A44-874F-AB4BAB44E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2" t="8492" b="63562"/>
            <a:stretch/>
          </p:blipFill>
          <p:spPr>
            <a:xfrm>
              <a:off x="2300990" y="2585803"/>
              <a:ext cx="7311348" cy="12741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5EDA8EBB-DC3A-8046-9041-09185C14C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2" t="77371" b="13149"/>
            <a:stretch/>
          </p:blipFill>
          <p:spPr>
            <a:xfrm>
              <a:off x="2300990" y="3859967"/>
              <a:ext cx="7311348" cy="432216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55B715CE-A346-604D-9D4A-09F53AE9544F}"/>
              </a:ext>
            </a:extLst>
          </p:cNvPr>
          <p:cNvCxnSpPr>
            <a:cxnSpLocks/>
          </p:cNvCxnSpPr>
          <p:nvPr/>
        </p:nvCxnSpPr>
        <p:spPr>
          <a:xfrm flipV="1">
            <a:off x="9436308" y="3627621"/>
            <a:ext cx="0" cy="179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9D6AEDD-3183-CE48-96BA-B4E4FD8AE2E8}"/>
              </a:ext>
            </a:extLst>
          </p:cNvPr>
          <p:cNvCxnSpPr>
            <a:cxnSpLocks/>
          </p:cNvCxnSpPr>
          <p:nvPr/>
        </p:nvCxnSpPr>
        <p:spPr>
          <a:xfrm flipV="1">
            <a:off x="7819868" y="3630120"/>
            <a:ext cx="0" cy="179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DA84671-31B3-5B40-AA0B-8B76CDD0481F}"/>
              </a:ext>
            </a:extLst>
          </p:cNvPr>
          <p:cNvCxnSpPr>
            <a:cxnSpLocks/>
          </p:cNvCxnSpPr>
          <p:nvPr/>
        </p:nvCxnSpPr>
        <p:spPr>
          <a:xfrm flipV="1">
            <a:off x="7605009" y="3627620"/>
            <a:ext cx="0" cy="179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F5E18B3-69C5-F845-8B31-8EAF2EABC264}"/>
              </a:ext>
            </a:extLst>
          </p:cNvPr>
          <p:cNvCxnSpPr>
            <a:cxnSpLocks/>
          </p:cNvCxnSpPr>
          <p:nvPr/>
        </p:nvCxnSpPr>
        <p:spPr>
          <a:xfrm flipV="1">
            <a:off x="4399612" y="3625120"/>
            <a:ext cx="0" cy="179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8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5BFF2-07DC-F44E-8939-75CB8D56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94282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narrowPeak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C41C950-C68E-F44C-89CA-804B00A2AD0A}"/>
              </a:ext>
            </a:extLst>
          </p:cNvPr>
          <p:cNvSpPr/>
          <p:nvPr/>
        </p:nvSpPr>
        <p:spPr>
          <a:xfrm>
            <a:off x="682053" y="2794948"/>
            <a:ext cx="1128759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Courier" pitchFamily="2" charset="0"/>
              </a:rPr>
              <a:t>Chr</a:t>
            </a:r>
            <a:r>
              <a:rPr lang="en-US" sz="1600" b="1" dirty="0">
                <a:latin typeface="Courier" pitchFamily="2" charset="0"/>
              </a:rPr>
              <a:t>	 start	 end	  name    score  strand    signal  </a:t>
            </a:r>
            <a:r>
              <a:rPr lang="en-US" sz="1600" b="1" dirty="0" err="1">
                <a:latin typeface="Courier" pitchFamily="2" charset="0"/>
              </a:rPr>
              <a:t>pval</a:t>
            </a:r>
            <a:r>
              <a:rPr lang="en-US" sz="1600" b="1" dirty="0">
                <a:latin typeface="Courier" pitchFamily="2" charset="0"/>
              </a:rPr>
              <a:t>    </a:t>
            </a:r>
            <a:r>
              <a:rPr lang="en-US" sz="1600" b="1" dirty="0" err="1">
                <a:latin typeface="Courier" pitchFamily="2" charset="0"/>
              </a:rPr>
              <a:t>qval</a:t>
            </a:r>
            <a:r>
              <a:rPr lang="en-US" sz="1600" b="1" dirty="0">
                <a:latin typeface="Courier" pitchFamily="2" charset="0"/>
              </a:rPr>
              <a:t>   peak</a:t>
            </a:r>
          </a:p>
          <a:p>
            <a:r>
              <a:rPr lang="en-US" sz="1600" dirty="0">
                <a:latin typeface="Courier" pitchFamily="2" charset="0"/>
              </a:rPr>
              <a:t>chr1    3120366 3120936 name_1   86      .       5.79747 10.8519 8.64752 455</a:t>
            </a:r>
          </a:p>
          <a:p>
            <a:r>
              <a:rPr lang="en-US" sz="1600" dirty="0">
                <a:latin typeface="Courier" pitchFamily="2" charset="0"/>
              </a:rPr>
              <a:t>chr1    4427112 4427307 name_2   36      .       3.86498 5.64030 3.67179 104</a:t>
            </a:r>
          </a:p>
          <a:p>
            <a:r>
              <a:rPr lang="en-US" sz="1600" dirty="0">
                <a:latin typeface="Courier" pitchFamily="2" charset="0"/>
              </a:rPr>
              <a:t>chr1    4491729 4492010 name_3   43      .       3.96239 6.30988 4.31582 232</a:t>
            </a:r>
          </a:p>
          <a:p>
            <a:r>
              <a:rPr lang="en-US" sz="1600" dirty="0">
                <a:latin typeface="Courier" pitchFamily="2" charset="0"/>
              </a:rPr>
              <a:t>chr1    4492246 4493684 name_4   134     .       7.40788 15.8530 13.4946 1195</a:t>
            </a:r>
          </a:p>
          <a:p>
            <a:r>
              <a:rPr lang="en-US" sz="1600" dirty="0">
                <a:latin typeface="Courier" pitchFamily="2" charset="0"/>
              </a:rPr>
              <a:t>chr1    4494431 4494661 name_5   44      .       4.18706 6.43675 4.42406 57</a:t>
            </a:r>
          </a:p>
          <a:p>
            <a:r>
              <a:rPr lang="en-US" sz="1600" dirty="0">
                <a:latin typeface="Courier" pitchFamily="2" charset="0"/>
              </a:rPr>
              <a:t>chr1    4495649 4495910 name_6   58      .       4.52844 7.89264 5.81651 114</a:t>
            </a:r>
          </a:p>
          <a:p>
            <a:r>
              <a:rPr lang="en-US" sz="1600" dirty="0">
                <a:latin typeface="Courier" pitchFamily="2" charset="0"/>
              </a:rPr>
              <a:t>chr1    4495998 4496399 name_7   55      .       3.95847 7.62939 5.56343 159</a:t>
            </a:r>
          </a:p>
          <a:p>
            <a:r>
              <a:rPr lang="en-US" sz="1600" dirty="0">
                <a:latin typeface="Courier" pitchFamily="2" charset="0"/>
              </a:rPr>
              <a:t>chr1    4496464 4498153 name_8   364     .       13.1959 39.2158 36.4125 693</a:t>
            </a:r>
          </a:p>
          <a:p>
            <a:r>
              <a:rPr lang="en-US" sz="1600" dirty="0">
                <a:latin typeface="Courier" pitchFamily="2" charset="0"/>
              </a:rPr>
              <a:t>chr1    4543964 4544329 name_9   79      .       5.39833 10.1365 7.96145 182</a:t>
            </a:r>
          </a:p>
          <a:p>
            <a:r>
              <a:rPr lang="en-US" sz="1600" dirty="0">
                <a:latin typeface="Courier" pitchFamily="2" charset="0"/>
              </a:rPr>
              <a:t>chr1    4544635 4544829 name_10  22      .       3.11331 4.16014 2.29512 120</a:t>
            </a:r>
          </a:p>
        </p:txBody>
      </p:sp>
    </p:spTree>
    <p:extLst>
      <p:ext uri="{BB962C8B-B14F-4D97-AF65-F5344CB8AC3E}">
        <p14:creationId xmlns:p14="http://schemas.microsoft.com/office/powerpoint/2010/main" val="23434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AD0370-1751-E141-9A10-73703073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EA3424-6A3E-BC49-A351-3B7B3CA22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723292" cy="4351337"/>
          </a:xfrm>
        </p:spPr>
        <p:txBody>
          <a:bodyPr/>
          <a:lstStyle/>
          <a:p>
            <a:r>
              <a:rPr lang="en-US" sz="2800" b="1" dirty="0"/>
              <a:t>AM (9-12pm)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/>
              <a:t>ChIP-Seq</a:t>
            </a:r>
            <a:r>
              <a:rPr lang="en-US" sz="2400" dirty="0"/>
              <a:t> experiment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Data (+ QC)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Mapping (+QC)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Duplicate removal (+QC)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Visualization (+QC)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Peak finding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10F9CF4-C5EA-F948-860A-B1A349EDBB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PM (1-5pm)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Quantification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Heatmaps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Meta plots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Differential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Motif </a:t>
            </a:r>
            <a:r>
              <a:rPr lang="en-US" sz="2400" dirty="0" smtClean="0"/>
              <a:t>finding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72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peaks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907FEC3-856A-F840-90D1-EF44EA4C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Load the </a:t>
            </a:r>
            <a:r>
              <a:rPr lang="en-US" sz="2800" dirty="0" err="1"/>
              <a:t>narrowPeak</a:t>
            </a:r>
            <a:r>
              <a:rPr lang="en-US" sz="2800" dirty="0"/>
              <a:t> file onto IGV.</a:t>
            </a:r>
          </a:p>
          <a:p>
            <a:r>
              <a:rPr lang="en-US" sz="2800" dirty="0"/>
              <a:t>Verify that peaks make sense.</a:t>
            </a:r>
          </a:p>
        </p:txBody>
      </p:sp>
    </p:spTree>
    <p:extLst>
      <p:ext uri="{BB962C8B-B14F-4D97-AF65-F5344CB8AC3E}">
        <p14:creationId xmlns:p14="http://schemas.microsoft.com/office/powerpoint/2010/main" val="235500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8CCEA0-1B34-A343-8B2F-B9A07500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717479"/>
          </a:xfrm>
        </p:spPr>
        <p:txBody>
          <a:bodyPr/>
          <a:lstStyle/>
          <a:p>
            <a:r>
              <a:rPr lang="en-US" dirty="0"/>
              <a:t>Mission accomplished: Morning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FC53B8-291F-5545-ADBF-0AB5B72E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21" y="1160894"/>
            <a:ext cx="9108005" cy="54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E12086-7ECC-4948-BA2A-B873F820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705490-C90B-DA40-AEF5-1B6A14434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8CCEA0-1B34-A343-8B2F-B9A07500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717479"/>
          </a:xfrm>
        </p:spPr>
        <p:txBody>
          <a:bodyPr/>
          <a:lstStyle/>
          <a:p>
            <a:r>
              <a:rPr lang="en-US" dirty="0"/>
              <a:t>Overview: Afternoon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E99A713-FFB5-5E49-8392-5FDD5BB2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22" y="1548996"/>
            <a:ext cx="8634054" cy="51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7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40CE0A7-A60B-BA49-9A94-C51ED62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1868"/>
            <a:ext cx="9418320" cy="1059873"/>
          </a:xfrm>
        </p:spPr>
        <p:txBody>
          <a:bodyPr>
            <a:normAutofit/>
          </a:bodyPr>
          <a:lstStyle/>
          <a:p>
            <a:r>
              <a:rPr lang="en-US" dirty="0"/>
              <a:t>Quantification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224E731-96DC-8D41-9B0E-02FBCF6E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071742"/>
            <a:ext cx="9418320" cy="1691640"/>
          </a:xfrm>
        </p:spPr>
        <p:txBody>
          <a:bodyPr/>
          <a:lstStyle/>
          <a:p>
            <a:r>
              <a:rPr lang="en-US" dirty="0"/>
              <a:t>BAM </a:t>
            </a:r>
            <a:r>
              <a:rPr lang="en-US" dirty="0">
                <a:sym typeface="Wingdings" pitchFamily="2" charset="2"/>
              </a:rPr>
              <a:t> log2 (</a:t>
            </a:r>
            <a:r>
              <a:rPr lang="en-US" dirty="0" err="1">
                <a:sym typeface="Wingdings" pitchFamily="2" charset="2"/>
              </a:rPr>
              <a:t>ChIP</a:t>
            </a:r>
            <a:r>
              <a:rPr lang="en-US" dirty="0">
                <a:sym typeface="Wingdings" pitchFamily="2" charset="2"/>
              </a:rPr>
              <a:t> / input)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7AD5B44-AA5B-8643-BE84-7DFE2B51ECFC}"/>
              </a:ext>
            </a:extLst>
          </p:cNvPr>
          <p:cNvGrpSpPr/>
          <p:nvPr/>
        </p:nvGrpSpPr>
        <p:grpSpPr>
          <a:xfrm>
            <a:off x="1461822" y="1548996"/>
            <a:ext cx="8634054" cy="5158613"/>
            <a:chOff x="1461821" y="1160894"/>
            <a:chExt cx="9108005" cy="54417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D7D30BA-EEF9-8A4D-8779-A783F80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821" y="1160894"/>
              <a:ext cx="9108005" cy="544178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0E3D63FC-61B0-8641-8E8A-971BAC42AB47}"/>
                </a:ext>
              </a:extLst>
            </p:cNvPr>
            <p:cNvSpPr/>
            <p:nvPr/>
          </p:nvSpPr>
          <p:spPr>
            <a:xfrm>
              <a:off x="4046954" y="2239764"/>
              <a:ext cx="1357000" cy="1897521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A5F2293-E0C6-674A-9944-73794C43E4F1}"/>
                </a:ext>
              </a:extLst>
            </p:cNvPr>
            <p:cNvSpPr/>
            <p:nvPr/>
          </p:nvSpPr>
          <p:spPr>
            <a:xfrm>
              <a:off x="5403955" y="2852534"/>
              <a:ext cx="1933730" cy="407827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1FC821DB-A1B5-F44A-9221-DF6F4DAD06DE}"/>
                </a:ext>
              </a:extLst>
            </p:cNvPr>
            <p:cNvSpPr/>
            <p:nvPr/>
          </p:nvSpPr>
          <p:spPr>
            <a:xfrm>
              <a:off x="4046953" y="1838644"/>
              <a:ext cx="450097" cy="401120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3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B019E11-8AD6-564B-8A07-E379A888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quantify </a:t>
            </a:r>
            <a:r>
              <a:rPr lang="en-US" dirty="0" err="1"/>
              <a:t>ChIP-Seq</a:t>
            </a:r>
            <a:r>
              <a:rPr lang="en-US" dirty="0"/>
              <a:t> enrichment?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02665C6-BBB2-734E-8455-EFFB5B0A6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4377128"/>
            <a:ext cx="8595360" cy="1803009"/>
          </a:xfrm>
        </p:spPr>
        <p:txBody>
          <a:bodyPr/>
          <a:lstStyle/>
          <a:p>
            <a:r>
              <a:rPr lang="en-US" dirty="0" err="1"/>
              <a:t>ChIP</a:t>
            </a:r>
            <a:r>
              <a:rPr lang="en-US" dirty="0"/>
              <a:t> enrichment = log</a:t>
            </a:r>
            <a:r>
              <a:rPr lang="en-US" baseline="-25000" dirty="0"/>
              <a:t>2</a:t>
            </a:r>
            <a:r>
              <a:rPr lang="en-US" dirty="0"/>
              <a:t> (</a:t>
            </a:r>
            <a:r>
              <a:rPr lang="en-US" dirty="0" err="1"/>
              <a:t>ChIP</a:t>
            </a:r>
            <a:r>
              <a:rPr lang="en-US" dirty="0"/>
              <a:t> signal / input signal)</a:t>
            </a:r>
          </a:p>
          <a:p>
            <a:r>
              <a:rPr lang="en-US" dirty="0"/>
              <a:t>                              = log</a:t>
            </a:r>
            <a:r>
              <a:rPr lang="en-US" baseline="-25000" dirty="0"/>
              <a:t>2</a:t>
            </a:r>
            <a:r>
              <a:rPr lang="en-US" dirty="0"/>
              <a:t> (</a:t>
            </a:r>
            <a:r>
              <a:rPr lang="en-US" dirty="0" err="1"/>
              <a:t>ChIP</a:t>
            </a:r>
            <a:r>
              <a:rPr lang="en-US" dirty="0"/>
              <a:t> RPKM / input RPKM)</a:t>
            </a:r>
          </a:p>
          <a:p>
            <a:r>
              <a:rPr lang="en-US" dirty="0"/>
              <a:t>RPKM = # reads per kilobase of genome per million reads sequenced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992BBE10-57DD-1A46-8E8E-C31514FE2ADF}"/>
              </a:ext>
            </a:extLst>
          </p:cNvPr>
          <p:cNvGrpSpPr/>
          <p:nvPr/>
        </p:nvGrpSpPr>
        <p:grpSpPr>
          <a:xfrm>
            <a:off x="1261872" y="1768839"/>
            <a:ext cx="9826971" cy="2293496"/>
            <a:chOff x="2300990" y="2585803"/>
            <a:chExt cx="7311348" cy="17063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4FA0052B-27B1-6642-95D9-CD0D0A3CB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2" t="8492" b="63562"/>
            <a:stretch/>
          </p:blipFill>
          <p:spPr>
            <a:xfrm>
              <a:off x="2300990" y="2585803"/>
              <a:ext cx="7311348" cy="127416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9DC59750-F614-3645-AAFC-F7F93658A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22" t="77371" b="13149"/>
            <a:stretch/>
          </p:blipFill>
          <p:spPr>
            <a:xfrm>
              <a:off x="2300990" y="3859967"/>
              <a:ext cx="7311348" cy="43221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F7D4EDB-DB27-FC40-B5D1-332C4486DBA9}"/>
              </a:ext>
            </a:extLst>
          </p:cNvPr>
          <p:cNvSpPr txBox="1"/>
          <p:nvPr/>
        </p:nvSpPr>
        <p:spPr>
          <a:xfrm>
            <a:off x="508317" y="2360951"/>
            <a:ext cx="73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peak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95A81C8-2C81-5549-96B9-7B95E3C26B1D}"/>
              </a:ext>
            </a:extLst>
          </p:cNvPr>
          <p:cNvSpPr txBox="1"/>
          <p:nvPr/>
        </p:nvSpPr>
        <p:spPr>
          <a:xfrm>
            <a:off x="508317" y="2683095"/>
            <a:ext cx="73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ChIP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561D06B-EE6D-F448-A619-1990B97A833D}"/>
              </a:ext>
            </a:extLst>
          </p:cNvPr>
          <p:cNvSpPr txBox="1"/>
          <p:nvPr/>
        </p:nvSpPr>
        <p:spPr>
          <a:xfrm>
            <a:off x="475938" y="3027724"/>
            <a:ext cx="80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40584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A96C4B-DEC1-714C-A914-F62C931D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</a:t>
            </a:r>
            <a:r>
              <a:rPr lang="en-US" dirty="0" err="1"/>
              <a:t>bamCompare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A86F6F-6325-7C41-B2C8-339E28DC61AB}"/>
              </a:ext>
            </a:extLst>
          </p:cNvPr>
          <p:cNvSpPr/>
          <p:nvPr/>
        </p:nvSpPr>
        <p:spPr>
          <a:xfrm>
            <a:off x="579819" y="2500328"/>
            <a:ext cx="98308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deeptools</a:t>
            </a:r>
            <a:r>
              <a:rPr lang="en-US" dirty="0">
                <a:latin typeface="Courier" pitchFamily="2" charset="0"/>
              </a:rPr>
              <a:t>/2.5.0.1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bw_log2ratio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bamCompare</a:t>
            </a:r>
            <a:r>
              <a:rPr lang="en-US" dirty="0">
                <a:latin typeface="Courier" pitchFamily="2" charset="0"/>
              </a:rPr>
              <a:t> --</a:t>
            </a:r>
            <a:r>
              <a:rPr lang="en-US" dirty="0" err="1">
                <a:latin typeface="Courier" pitchFamily="2" charset="0"/>
              </a:rPr>
              <a:t>normalizeUsingRPKM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-b1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CHIP FILE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-b2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INPUT FILE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-o [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OUTPUT FILE</a:t>
            </a:r>
            <a:r>
              <a:rPr lang="en-US" dirty="0">
                <a:latin typeface="Courier" pitchFamily="2" charset="0"/>
              </a:rPr>
              <a:t>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A05DC44-7710-244C-8D25-7A08A8A065F8}"/>
              </a:ext>
            </a:extLst>
          </p:cNvPr>
          <p:cNvGrpSpPr/>
          <p:nvPr/>
        </p:nvGrpSpPr>
        <p:grpSpPr>
          <a:xfrm>
            <a:off x="4781227" y="2200627"/>
            <a:ext cx="6482043" cy="954107"/>
            <a:chOff x="4472469" y="1606671"/>
            <a:chExt cx="6482043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DBE3606A-64A1-8445-9C1A-422BEB3F2B38}"/>
                </a:ext>
              </a:extLst>
            </p:cNvPr>
            <p:cNvSpPr txBox="1"/>
            <p:nvPr/>
          </p:nvSpPr>
          <p:spPr>
            <a:xfrm>
              <a:off x="7514705" y="1606671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Load the program </a:t>
              </a:r>
              <a:r>
                <a:rPr lang="en-US" sz="2800" dirty="0" err="1"/>
                <a:t>deeptools</a:t>
              </a:r>
              <a:r>
                <a:rPr lang="en-US" sz="2800" dirty="0"/>
                <a:t>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xmlns="" id="{83FB4986-BD51-5E49-89B6-6694F8126425}"/>
                </a:ext>
              </a:extLst>
            </p:cNvPr>
            <p:cNvSpPr/>
            <p:nvPr/>
          </p:nvSpPr>
          <p:spPr>
            <a:xfrm>
              <a:off x="7448203" y="1606671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B52F35CB-9F5D-DE45-A1F9-9FED666A23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469" y="2078182"/>
              <a:ext cx="27429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7F9F999-7BFC-9042-9B9A-4820AFB3C2D3}"/>
              </a:ext>
            </a:extLst>
          </p:cNvPr>
          <p:cNvGrpSpPr/>
          <p:nvPr/>
        </p:nvGrpSpPr>
        <p:grpSpPr>
          <a:xfrm>
            <a:off x="4781227" y="3745937"/>
            <a:ext cx="6482043" cy="954107"/>
            <a:chOff x="4472469" y="1606671"/>
            <a:chExt cx="6482043" cy="9541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B8675C0-458F-C74F-B341-593381735BE1}"/>
                </a:ext>
              </a:extLst>
            </p:cNvPr>
            <p:cNvSpPr txBox="1"/>
            <p:nvPr/>
          </p:nvSpPr>
          <p:spPr>
            <a:xfrm>
              <a:off x="7514705" y="1606671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Normalize </a:t>
              </a:r>
              <a:r>
                <a:rPr lang="en-US" sz="2800" dirty="0" err="1"/>
                <a:t>ChIP</a:t>
              </a:r>
              <a:r>
                <a:rPr lang="en-US" sz="2800" dirty="0"/>
                <a:t> and input.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xmlns="" id="{9A9A6910-D031-0F42-BBB2-5B1B09249055}"/>
                </a:ext>
              </a:extLst>
            </p:cNvPr>
            <p:cNvSpPr/>
            <p:nvPr/>
          </p:nvSpPr>
          <p:spPr>
            <a:xfrm>
              <a:off x="7448203" y="1606671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32A39092-E8EC-3540-B9A3-8A30D5036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469" y="2078182"/>
              <a:ext cx="27429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902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A96C4B-DEC1-714C-A914-F62C931D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</a:t>
            </a:r>
            <a:r>
              <a:rPr lang="en-US" dirty="0" err="1"/>
              <a:t>bamCompare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A86F6F-6325-7C41-B2C8-339E28DC61AB}"/>
              </a:ext>
            </a:extLst>
          </p:cNvPr>
          <p:cNvSpPr/>
          <p:nvPr/>
        </p:nvSpPr>
        <p:spPr>
          <a:xfrm>
            <a:off x="579819" y="2500328"/>
            <a:ext cx="98308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deeptools</a:t>
            </a:r>
            <a:r>
              <a:rPr lang="en-US" dirty="0">
                <a:latin typeface="Courier" pitchFamily="2" charset="0"/>
              </a:rPr>
              <a:t>/2.5.0.1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bw_log2ratio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bamCompare</a:t>
            </a:r>
            <a:r>
              <a:rPr lang="en-US" dirty="0">
                <a:latin typeface="Courier" pitchFamily="2" charset="0"/>
              </a:rPr>
              <a:t> --</a:t>
            </a:r>
            <a:r>
              <a:rPr lang="en-US" dirty="0" err="1">
                <a:latin typeface="Courier" pitchFamily="2" charset="0"/>
              </a:rPr>
              <a:t>normalizeUsingRPKM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-b1 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bam_files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/heart.e11.5.rep1.ChIP-Seq.H3K27ac.nodup.bam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-b2 </a:t>
            </a:r>
            <a:r>
              <a:rPr lang="en-US" dirty="0" err="1">
                <a:highlight>
                  <a:srgbClr val="00FF00"/>
                </a:highlight>
                <a:latin typeface="Courier" pitchFamily="2" charset="0"/>
              </a:rPr>
              <a:t>bam_files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/heart.e11.5.rep1.ChIP-Seq.input.nodup.bam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-o </a:t>
            </a:r>
            <a:r>
              <a:rPr lang="en-US" sz="1600" dirty="0">
                <a:highlight>
                  <a:srgbClr val="FF00FF"/>
                </a:highlight>
                <a:latin typeface="Courier" pitchFamily="2" charset="0"/>
              </a:rPr>
              <a:t>bw_log2ratio/heart.e11.5.rep1.ChIP-Seq.H3K27ac.log2ratio.bw</a:t>
            </a:r>
            <a:endParaRPr lang="en-US" dirty="0">
              <a:highlight>
                <a:srgbClr val="FF00FF"/>
              </a:highlight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normalization (script5)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5BFF2-07DC-F44E-8939-75CB8D56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9428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Example: H3K27ac</a:t>
            </a:r>
          </a:p>
        </p:txBody>
      </p:sp>
    </p:spTree>
    <p:extLst>
      <p:ext uri="{BB962C8B-B14F-4D97-AF65-F5344CB8AC3E}">
        <p14:creationId xmlns:p14="http://schemas.microsoft.com/office/powerpoint/2010/main" val="10178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normalized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907FEC3-856A-F840-90D1-EF44EA4C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Load the normalized </a:t>
            </a:r>
            <a:r>
              <a:rPr lang="en-US" sz="2800" dirty="0" err="1"/>
              <a:t>bigWig</a:t>
            </a:r>
            <a:r>
              <a:rPr lang="en-US" sz="2800" dirty="0"/>
              <a:t> file onto IGV.</a:t>
            </a:r>
          </a:p>
          <a:p>
            <a:r>
              <a:rPr lang="en-US" sz="2800" dirty="0"/>
              <a:t>Verify that enrichment makes sense.</a:t>
            </a:r>
          </a:p>
        </p:txBody>
      </p:sp>
    </p:spTree>
    <p:extLst>
      <p:ext uri="{BB962C8B-B14F-4D97-AF65-F5344CB8AC3E}">
        <p14:creationId xmlns:p14="http://schemas.microsoft.com/office/powerpoint/2010/main" val="49140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8CCEA0-1B34-A343-8B2F-B9A07500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717479"/>
          </a:xfrm>
        </p:spPr>
        <p:txBody>
          <a:bodyPr/>
          <a:lstStyle/>
          <a:p>
            <a:r>
              <a:rPr lang="en-US" dirty="0"/>
              <a:t>What you’ll accomplish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5EEE82-D8B5-F044-84D9-F15FB7FC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39" y="1167317"/>
            <a:ext cx="9064273" cy="53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40CE0A7-A60B-BA49-9A94-C51ED62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1868"/>
            <a:ext cx="9418320" cy="1059873"/>
          </a:xfrm>
        </p:spPr>
        <p:txBody>
          <a:bodyPr>
            <a:normAutofit/>
          </a:bodyPr>
          <a:lstStyle/>
          <a:p>
            <a:r>
              <a:rPr lang="en-US" dirty="0"/>
              <a:t>Heatmap of peaks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224E731-96DC-8D41-9B0E-02FBCF6E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071742"/>
            <a:ext cx="9418320" cy="1691640"/>
          </a:xfrm>
        </p:spPr>
        <p:txBody>
          <a:bodyPr/>
          <a:lstStyle/>
          <a:p>
            <a:r>
              <a:rPr lang="en-US" dirty="0"/>
              <a:t>peaks + </a:t>
            </a:r>
            <a:r>
              <a:rPr lang="en-US" dirty="0" err="1"/>
              <a:t>bigWig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matrix  heatmap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7AD5B44-AA5B-8643-BE84-7DFE2B51ECFC}"/>
              </a:ext>
            </a:extLst>
          </p:cNvPr>
          <p:cNvGrpSpPr/>
          <p:nvPr/>
        </p:nvGrpSpPr>
        <p:grpSpPr>
          <a:xfrm>
            <a:off x="1461822" y="1548996"/>
            <a:ext cx="8634054" cy="5158613"/>
            <a:chOff x="1461821" y="1160894"/>
            <a:chExt cx="9108005" cy="54417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D7D30BA-EEF9-8A4D-8779-A783F80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821" y="1160894"/>
              <a:ext cx="9108005" cy="544178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0E3D63FC-61B0-8641-8E8A-971BAC42AB47}"/>
                </a:ext>
              </a:extLst>
            </p:cNvPr>
            <p:cNvSpPr/>
            <p:nvPr/>
          </p:nvSpPr>
          <p:spPr>
            <a:xfrm>
              <a:off x="4046953" y="3857487"/>
              <a:ext cx="1292514" cy="2745192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A5F2293-E0C6-674A-9944-73794C43E4F1}"/>
                </a:ext>
              </a:extLst>
            </p:cNvPr>
            <p:cNvSpPr/>
            <p:nvPr/>
          </p:nvSpPr>
          <p:spPr>
            <a:xfrm>
              <a:off x="5339467" y="4639996"/>
              <a:ext cx="2942830" cy="196268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1FC821DB-A1B5-F44A-9221-DF6F4DAD06DE}"/>
                </a:ext>
              </a:extLst>
            </p:cNvPr>
            <p:cNvSpPr/>
            <p:nvPr/>
          </p:nvSpPr>
          <p:spPr>
            <a:xfrm>
              <a:off x="3205513" y="4121190"/>
              <a:ext cx="841440" cy="465711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418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B019E11-8AD6-564B-8A07-E379A888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heatmap?</a:t>
            </a:r>
          </a:p>
        </p:txBody>
      </p:sp>
      <p:sp>
        <p:nvSpPr>
          <p:cNvPr id="225" name="Content Placeholder 224">
            <a:extLst>
              <a:ext uri="{FF2B5EF4-FFF2-40B4-BE49-F238E27FC236}">
                <a16:creationId xmlns:a16="http://schemas.microsoft.com/office/drawing/2014/main" xmlns="" id="{49251763-96A6-1640-ACC9-C6CE5B3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5816601"/>
            <a:ext cx="8595360" cy="672346"/>
          </a:xfrm>
        </p:spPr>
        <p:txBody>
          <a:bodyPr/>
          <a:lstStyle/>
          <a:p>
            <a:r>
              <a:rPr lang="en-US" u="sng" dirty="0"/>
              <a:t>Need</a:t>
            </a:r>
            <a:r>
              <a:rPr lang="en-US" dirty="0"/>
              <a:t>: A list of regions (peaks) and tracks to extract heatmaps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FA0052B-27B1-6642-95D9-CD0D0A3CB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9" t="24547" r="2444" b="69236"/>
          <a:stretch/>
        </p:blipFill>
        <p:spPr>
          <a:xfrm>
            <a:off x="1432550" y="1933575"/>
            <a:ext cx="9620250" cy="952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CB396F2-250B-9E4D-AC1C-ACE3E11E1481}"/>
              </a:ext>
            </a:extLst>
          </p:cNvPr>
          <p:cNvSpPr/>
          <p:nvPr/>
        </p:nvSpPr>
        <p:spPr>
          <a:xfrm>
            <a:off x="14382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A7F46E-D30F-2C46-9947-9E5635074244}"/>
              </a:ext>
            </a:extLst>
          </p:cNvPr>
          <p:cNvSpPr/>
          <p:nvPr/>
        </p:nvSpPr>
        <p:spPr>
          <a:xfrm>
            <a:off x="15716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DAF2EF-5341-854E-A9EB-5AE0614DDE1F}"/>
              </a:ext>
            </a:extLst>
          </p:cNvPr>
          <p:cNvSpPr/>
          <p:nvPr/>
        </p:nvSpPr>
        <p:spPr>
          <a:xfrm>
            <a:off x="17049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29183D0-3FE8-8141-A2C5-C16D5BEC7194}"/>
              </a:ext>
            </a:extLst>
          </p:cNvPr>
          <p:cNvSpPr/>
          <p:nvPr/>
        </p:nvSpPr>
        <p:spPr>
          <a:xfrm>
            <a:off x="1838325" y="3629025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F745DB1-3C7F-1245-A17C-DF944C46F896}"/>
              </a:ext>
            </a:extLst>
          </p:cNvPr>
          <p:cNvSpPr/>
          <p:nvPr/>
        </p:nvSpPr>
        <p:spPr>
          <a:xfrm>
            <a:off x="1971675" y="3629025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07B0AB5-99E9-6344-B728-33432C6124B2}"/>
              </a:ext>
            </a:extLst>
          </p:cNvPr>
          <p:cNvSpPr/>
          <p:nvPr/>
        </p:nvSpPr>
        <p:spPr>
          <a:xfrm>
            <a:off x="2105025" y="3629025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A0B0F17-9172-6F43-8D51-02C251E581BB}"/>
              </a:ext>
            </a:extLst>
          </p:cNvPr>
          <p:cNvSpPr/>
          <p:nvPr/>
        </p:nvSpPr>
        <p:spPr>
          <a:xfrm>
            <a:off x="22383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03AB80A-4113-2B48-9103-09913886A0BC}"/>
              </a:ext>
            </a:extLst>
          </p:cNvPr>
          <p:cNvSpPr/>
          <p:nvPr/>
        </p:nvSpPr>
        <p:spPr>
          <a:xfrm>
            <a:off x="2371725" y="3629025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62D0AEB-1E52-804C-BCBF-9EFAA7E30E35}"/>
              </a:ext>
            </a:extLst>
          </p:cNvPr>
          <p:cNvSpPr/>
          <p:nvPr/>
        </p:nvSpPr>
        <p:spPr>
          <a:xfrm>
            <a:off x="25050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30A97BD-F6ED-5548-98DF-DEA238638DBA}"/>
              </a:ext>
            </a:extLst>
          </p:cNvPr>
          <p:cNvSpPr/>
          <p:nvPr/>
        </p:nvSpPr>
        <p:spPr>
          <a:xfrm>
            <a:off x="2638425" y="3629025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D08A252D-2B79-0E42-8067-3744465F9055}"/>
              </a:ext>
            </a:extLst>
          </p:cNvPr>
          <p:cNvSpPr/>
          <p:nvPr/>
        </p:nvSpPr>
        <p:spPr>
          <a:xfrm>
            <a:off x="2771775" y="3629025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C6AF6F6-C188-6B42-9608-93EA7F353FAC}"/>
              </a:ext>
            </a:extLst>
          </p:cNvPr>
          <p:cNvSpPr/>
          <p:nvPr/>
        </p:nvSpPr>
        <p:spPr>
          <a:xfrm>
            <a:off x="2905125" y="3629025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D2BE846-B3EE-C748-AADA-0ECDB48ACF5B}"/>
              </a:ext>
            </a:extLst>
          </p:cNvPr>
          <p:cNvSpPr/>
          <p:nvPr/>
        </p:nvSpPr>
        <p:spPr>
          <a:xfrm>
            <a:off x="3038475" y="3629025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BBD2896-7423-5144-81F8-AA1BCA7019F3}"/>
              </a:ext>
            </a:extLst>
          </p:cNvPr>
          <p:cNvSpPr/>
          <p:nvPr/>
        </p:nvSpPr>
        <p:spPr>
          <a:xfrm>
            <a:off x="3171825" y="3629025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6032A7F9-C7C7-AD4C-A362-CF76260737E3}"/>
              </a:ext>
            </a:extLst>
          </p:cNvPr>
          <p:cNvSpPr/>
          <p:nvPr/>
        </p:nvSpPr>
        <p:spPr>
          <a:xfrm>
            <a:off x="3305175" y="3629025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F4232EA-DDDE-234A-9B9C-41BD6B33BE76}"/>
              </a:ext>
            </a:extLst>
          </p:cNvPr>
          <p:cNvSpPr/>
          <p:nvPr/>
        </p:nvSpPr>
        <p:spPr>
          <a:xfrm>
            <a:off x="3438525" y="3629025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371FA05A-5DCF-264B-97ED-7A1C3B040249}"/>
              </a:ext>
            </a:extLst>
          </p:cNvPr>
          <p:cNvSpPr/>
          <p:nvPr/>
        </p:nvSpPr>
        <p:spPr>
          <a:xfrm>
            <a:off x="35718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E40A50-86C9-3949-9155-CD253AAA9558}"/>
              </a:ext>
            </a:extLst>
          </p:cNvPr>
          <p:cNvSpPr/>
          <p:nvPr/>
        </p:nvSpPr>
        <p:spPr>
          <a:xfrm>
            <a:off x="37052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116A07C-A548-864A-9E22-C614E1A3EC72}"/>
              </a:ext>
            </a:extLst>
          </p:cNvPr>
          <p:cNvSpPr/>
          <p:nvPr/>
        </p:nvSpPr>
        <p:spPr>
          <a:xfrm>
            <a:off x="38385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5F1D185-609A-4C49-A30A-F3BF04F2ED87}"/>
              </a:ext>
            </a:extLst>
          </p:cNvPr>
          <p:cNvSpPr/>
          <p:nvPr/>
        </p:nvSpPr>
        <p:spPr>
          <a:xfrm>
            <a:off x="3971925" y="3629025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1555B4-9522-4A48-8FD8-0A04941A5EBD}"/>
              </a:ext>
            </a:extLst>
          </p:cNvPr>
          <p:cNvSpPr/>
          <p:nvPr/>
        </p:nvSpPr>
        <p:spPr>
          <a:xfrm>
            <a:off x="41052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EB008388-BF44-B343-8AF1-ABD4FE3D4DF4}"/>
              </a:ext>
            </a:extLst>
          </p:cNvPr>
          <p:cNvSpPr/>
          <p:nvPr/>
        </p:nvSpPr>
        <p:spPr>
          <a:xfrm>
            <a:off x="42386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249F18E-6CB9-074D-8237-19F359C782AB}"/>
              </a:ext>
            </a:extLst>
          </p:cNvPr>
          <p:cNvSpPr/>
          <p:nvPr/>
        </p:nvSpPr>
        <p:spPr>
          <a:xfrm>
            <a:off x="43719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59F8A76-9FEC-554C-8F02-EFB5CC3B6766}"/>
              </a:ext>
            </a:extLst>
          </p:cNvPr>
          <p:cNvSpPr/>
          <p:nvPr/>
        </p:nvSpPr>
        <p:spPr>
          <a:xfrm>
            <a:off x="45053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F312D90-801F-F24E-8CE1-688D2A7F5680}"/>
              </a:ext>
            </a:extLst>
          </p:cNvPr>
          <p:cNvSpPr/>
          <p:nvPr/>
        </p:nvSpPr>
        <p:spPr>
          <a:xfrm>
            <a:off x="46386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28345AA-6D49-0241-BB93-E264BB62CB93}"/>
              </a:ext>
            </a:extLst>
          </p:cNvPr>
          <p:cNvSpPr/>
          <p:nvPr/>
        </p:nvSpPr>
        <p:spPr>
          <a:xfrm>
            <a:off x="47720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3B219C9-D1E4-6F4B-B622-5682E4AD08A7}"/>
              </a:ext>
            </a:extLst>
          </p:cNvPr>
          <p:cNvSpPr/>
          <p:nvPr/>
        </p:nvSpPr>
        <p:spPr>
          <a:xfrm>
            <a:off x="49053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8CE8F91-3C91-A149-8839-875E2223C7C5}"/>
              </a:ext>
            </a:extLst>
          </p:cNvPr>
          <p:cNvSpPr/>
          <p:nvPr/>
        </p:nvSpPr>
        <p:spPr>
          <a:xfrm>
            <a:off x="50387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2D51C44-6B85-CC4A-98F5-0357B504799D}"/>
              </a:ext>
            </a:extLst>
          </p:cNvPr>
          <p:cNvSpPr/>
          <p:nvPr/>
        </p:nvSpPr>
        <p:spPr>
          <a:xfrm>
            <a:off x="51720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E827D892-FDB9-9B4B-B839-796C485BC550}"/>
              </a:ext>
            </a:extLst>
          </p:cNvPr>
          <p:cNvSpPr/>
          <p:nvPr/>
        </p:nvSpPr>
        <p:spPr>
          <a:xfrm>
            <a:off x="53054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EEF05D9-167A-EE45-8497-5E4CF5E8FED3}"/>
              </a:ext>
            </a:extLst>
          </p:cNvPr>
          <p:cNvSpPr/>
          <p:nvPr/>
        </p:nvSpPr>
        <p:spPr>
          <a:xfrm>
            <a:off x="54387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8F3A02EE-51BD-6241-A2AE-835E33C5ACA2}"/>
              </a:ext>
            </a:extLst>
          </p:cNvPr>
          <p:cNvSpPr/>
          <p:nvPr/>
        </p:nvSpPr>
        <p:spPr>
          <a:xfrm>
            <a:off x="55721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F9D9D65E-44EE-7F4B-A096-6AE0068C1060}"/>
              </a:ext>
            </a:extLst>
          </p:cNvPr>
          <p:cNvSpPr/>
          <p:nvPr/>
        </p:nvSpPr>
        <p:spPr>
          <a:xfrm>
            <a:off x="57054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DDA6860-E397-8C43-8874-01BA11CCD8D8}"/>
              </a:ext>
            </a:extLst>
          </p:cNvPr>
          <p:cNvSpPr/>
          <p:nvPr/>
        </p:nvSpPr>
        <p:spPr>
          <a:xfrm>
            <a:off x="58388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C924558-98E8-D444-BA8A-3A4BE85DBD12}"/>
              </a:ext>
            </a:extLst>
          </p:cNvPr>
          <p:cNvSpPr/>
          <p:nvPr/>
        </p:nvSpPr>
        <p:spPr>
          <a:xfrm>
            <a:off x="59721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3CE442A2-D42C-CC4B-934E-F299796AA466}"/>
              </a:ext>
            </a:extLst>
          </p:cNvPr>
          <p:cNvSpPr/>
          <p:nvPr/>
        </p:nvSpPr>
        <p:spPr>
          <a:xfrm>
            <a:off x="61055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17C01F54-4389-8348-9190-D1D96A77CC40}"/>
              </a:ext>
            </a:extLst>
          </p:cNvPr>
          <p:cNvSpPr/>
          <p:nvPr/>
        </p:nvSpPr>
        <p:spPr>
          <a:xfrm>
            <a:off x="62388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60423394-2906-FF41-A2D7-BF70F3B8036B}"/>
              </a:ext>
            </a:extLst>
          </p:cNvPr>
          <p:cNvSpPr/>
          <p:nvPr/>
        </p:nvSpPr>
        <p:spPr>
          <a:xfrm>
            <a:off x="63722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A9CFAD65-3833-ED42-B70D-0DA3A7AF4701}"/>
              </a:ext>
            </a:extLst>
          </p:cNvPr>
          <p:cNvSpPr/>
          <p:nvPr/>
        </p:nvSpPr>
        <p:spPr>
          <a:xfrm>
            <a:off x="6505575" y="3629025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6C20693-B025-CB47-A058-78539F509053}"/>
              </a:ext>
            </a:extLst>
          </p:cNvPr>
          <p:cNvSpPr/>
          <p:nvPr/>
        </p:nvSpPr>
        <p:spPr>
          <a:xfrm>
            <a:off x="6638925" y="3629025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25F52B68-EDB0-1F4C-B891-650B5F1A3914}"/>
              </a:ext>
            </a:extLst>
          </p:cNvPr>
          <p:cNvSpPr/>
          <p:nvPr/>
        </p:nvSpPr>
        <p:spPr>
          <a:xfrm>
            <a:off x="6772275" y="3629025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054810C-0B56-E748-9BC2-BDE223560394}"/>
              </a:ext>
            </a:extLst>
          </p:cNvPr>
          <p:cNvSpPr/>
          <p:nvPr/>
        </p:nvSpPr>
        <p:spPr>
          <a:xfrm>
            <a:off x="6905625" y="3629025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C66FA3C6-FD41-3940-B17A-E746ACFF03AC}"/>
              </a:ext>
            </a:extLst>
          </p:cNvPr>
          <p:cNvSpPr/>
          <p:nvPr/>
        </p:nvSpPr>
        <p:spPr>
          <a:xfrm>
            <a:off x="7038975" y="3629025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8239C78E-E263-184A-A595-725D41913A32}"/>
              </a:ext>
            </a:extLst>
          </p:cNvPr>
          <p:cNvSpPr/>
          <p:nvPr/>
        </p:nvSpPr>
        <p:spPr>
          <a:xfrm>
            <a:off x="7172325" y="3629025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0A08844C-366F-8A4C-B721-F4078924958C}"/>
              </a:ext>
            </a:extLst>
          </p:cNvPr>
          <p:cNvSpPr/>
          <p:nvPr/>
        </p:nvSpPr>
        <p:spPr>
          <a:xfrm>
            <a:off x="7305675" y="3629025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64237131-9B61-724D-9286-A87EF2F8B75D}"/>
              </a:ext>
            </a:extLst>
          </p:cNvPr>
          <p:cNvSpPr/>
          <p:nvPr/>
        </p:nvSpPr>
        <p:spPr>
          <a:xfrm>
            <a:off x="7439025" y="3629025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83A9A03B-FA46-944C-B665-540251EE1B85}"/>
              </a:ext>
            </a:extLst>
          </p:cNvPr>
          <p:cNvSpPr/>
          <p:nvPr/>
        </p:nvSpPr>
        <p:spPr>
          <a:xfrm>
            <a:off x="7572375" y="3629025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3E8B95AD-B377-E342-86D1-56E22C5233E7}"/>
              </a:ext>
            </a:extLst>
          </p:cNvPr>
          <p:cNvSpPr/>
          <p:nvPr/>
        </p:nvSpPr>
        <p:spPr>
          <a:xfrm>
            <a:off x="7705725" y="3629025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186EAF7E-1491-0441-B00A-DA97A9479388}"/>
              </a:ext>
            </a:extLst>
          </p:cNvPr>
          <p:cNvSpPr/>
          <p:nvPr/>
        </p:nvSpPr>
        <p:spPr>
          <a:xfrm>
            <a:off x="78390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53F5963D-1401-A04C-9B1A-BD149B711FE3}"/>
              </a:ext>
            </a:extLst>
          </p:cNvPr>
          <p:cNvSpPr/>
          <p:nvPr/>
        </p:nvSpPr>
        <p:spPr>
          <a:xfrm>
            <a:off x="7972425" y="3629025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FDEA3D0-BF2B-E54E-890E-D3CE66660472}"/>
              </a:ext>
            </a:extLst>
          </p:cNvPr>
          <p:cNvSpPr/>
          <p:nvPr/>
        </p:nvSpPr>
        <p:spPr>
          <a:xfrm>
            <a:off x="81057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2CD853F9-DFA8-1249-8E2A-FD19679368C2}"/>
              </a:ext>
            </a:extLst>
          </p:cNvPr>
          <p:cNvSpPr/>
          <p:nvPr/>
        </p:nvSpPr>
        <p:spPr>
          <a:xfrm>
            <a:off x="82391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F6DC496-2E53-C647-BB15-439C9B391E2B}"/>
              </a:ext>
            </a:extLst>
          </p:cNvPr>
          <p:cNvSpPr/>
          <p:nvPr/>
        </p:nvSpPr>
        <p:spPr>
          <a:xfrm>
            <a:off x="83724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180FBB69-3338-F541-AEF2-221808971F7B}"/>
              </a:ext>
            </a:extLst>
          </p:cNvPr>
          <p:cNvSpPr/>
          <p:nvPr/>
        </p:nvSpPr>
        <p:spPr>
          <a:xfrm>
            <a:off x="85058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53DAD4DC-021F-5F46-9650-352A2D21DC6E}"/>
              </a:ext>
            </a:extLst>
          </p:cNvPr>
          <p:cNvSpPr/>
          <p:nvPr/>
        </p:nvSpPr>
        <p:spPr>
          <a:xfrm>
            <a:off x="86391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4F56F88-E4A2-A849-A920-988048A4A613}"/>
              </a:ext>
            </a:extLst>
          </p:cNvPr>
          <p:cNvSpPr/>
          <p:nvPr/>
        </p:nvSpPr>
        <p:spPr>
          <a:xfrm>
            <a:off x="87725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F332525E-3B6B-4D4C-848F-897180FB7ECA}"/>
              </a:ext>
            </a:extLst>
          </p:cNvPr>
          <p:cNvSpPr/>
          <p:nvPr/>
        </p:nvSpPr>
        <p:spPr>
          <a:xfrm>
            <a:off x="89058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F9962595-97C7-604C-9FE4-E9DCBB1FCEB0}"/>
              </a:ext>
            </a:extLst>
          </p:cNvPr>
          <p:cNvSpPr/>
          <p:nvPr/>
        </p:nvSpPr>
        <p:spPr>
          <a:xfrm>
            <a:off x="90392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E4BC50B3-F0C9-E546-96D1-29D820EB33A1}"/>
              </a:ext>
            </a:extLst>
          </p:cNvPr>
          <p:cNvSpPr/>
          <p:nvPr/>
        </p:nvSpPr>
        <p:spPr>
          <a:xfrm>
            <a:off x="91725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548109A4-79FC-F44D-B7E8-E315DDB00ADC}"/>
              </a:ext>
            </a:extLst>
          </p:cNvPr>
          <p:cNvSpPr/>
          <p:nvPr/>
        </p:nvSpPr>
        <p:spPr>
          <a:xfrm>
            <a:off x="93059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58AC9B9-BC08-BE4F-9E5D-91FE2EF6195C}"/>
              </a:ext>
            </a:extLst>
          </p:cNvPr>
          <p:cNvSpPr/>
          <p:nvPr/>
        </p:nvSpPr>
        <p:spPr>
          <a:xfrm>
            <a:off x="94392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C610E355-9315-4441-852E-390C34AD7693}"/>
              </a:ext>
            </a:extLst>
          </p:cNvPr>
          <p:cNvSpPr/>
          <p:nvPr/>
        </p:nvSpPr>
        <p:spPr>
          <a:xfrm>
            <a:off x="95726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93385FA-81C5-8C41-886A-8847BA973FDA}"/>
              </a:ext>
            </a:extLst>
          </p:cNvPr>
          <p:cNvSpPr/>
          <p:nvPr/>
        </p:nvSpPr>
        <p:spPr>
          <a:xfrm>
            <a:off x="97059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C0997A5-1FDB-0B4A-957B-EF918CD55F9A}"/>
              </a:ext>
            </a:extLst>
          </p:cNvPr>
          <p:cNvSpPr/>
          <p:nvPr/>
        </p:nvSpPr>
        <p:spPr>
          <a:xfrm>
            <a:off x="98393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345891A3-44AC-2540-ACD6-D391C12E230B}"/>
              </a:ext>
            </a:extLst>
          </p:cNvPr>
          <p:cNvSpPr/>
          <p:nvPr/>
        </p:nvSpPr>
        <p:spPr>
          <a:xfrm>
            <a:off x="99726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7919E912-21A9-C64D-A138-584EB76AA373}"/>
              </a:ext>
            </a:extLst>
          </p:cNvPr>
          <p:cNvSpPr/>
          <p:nvPr/>
        </p:nvSpPr>
        <p:spPr>
          <a:xfrm>
            <a:off x="101060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03936306-D5D7-034F-A622-147AB6EC6054}"/>
              </a:ext>
            </a:extLst>
          </p:cNvPr>
          <p:cNvSpPr/>
          <p:nvPr/>
        </p:nvSpPr>
        <p:spPr>
          <a:xfrm>
            <a:off x="102393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FAB0F6C1-88AD-624B-95EB-E1D85ABAC3ED}"/>
              </a:ext>
            </a:extLst>
          </p:cNvPr>
          <p:cNvSpPr/>
          <p:nvPr/>
        </p:nvSpPr>
        <p:spPr>
          <a:xfrm>
            <a:off x="103727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D55EF5F5-8482-3E43-A16F-80DB92DAE577}"/>
              </a:ext>
            </a:extLst>
          </p:cNvPr>
          <p:cNvSpPr/>
          <p:nvPr/>
        </p:nvSpPr>
        <p:spPr>
          <a:xfrm>
            <a:off x="105060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53EAA251-3988-D947-9B1D-A26A3A7D4347}"/>
              </a:ext>
            </a:extLst>
          </p:cNvPr>
          <p:cNvSpPr/>
          <p:nvPr/>
        </p:nvSpPr>
        <p:spPr>
          <a:xfrm>
            <a:off x="106394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C9D77917-7A8A-8A4B-84FA-965CACAC5250}"/>
              </a:ext>
            </a:extLst>
          </p:cNvPr>
          <p:cNvSpPr/>
          <p:nvPr/>
        </p:nvSpPr>
        <p:spPr>
          <a:xfrm>
            <a:off x="1077277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0BABFDED-F069-E94C-B259-15D29F37E5E0}"/>
              </a:ext>
            </a:extLst>
          </p:cNvPr>
          <p:cNvSpPr/>
          <p:nvPr/>
        </p:nvSpPr>
        <p:spPr>
          <a:xfrm>
            <a:off x="10906125" y="3629025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0586246-3B4F-8E49-94C0-DFB81618E242}"/>
              </a:ext>
            </a:extLst>
          </p:cNvPr>
          <p:cNvSpPr txBox="1"/>
          <p:nvPr/>
        </p:nvSpPr>
        <p:spPr>
          <a:xfrm>
            <a:off x="504825" y="2200275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4850AB36-CC13-0748-8D18-675EFBD12EFE}"/>
              </a:ext>
            </a:extLst>
          </p:cNvPr>
          <p:cNvSpPr txBox="1"/>
          <p:nvPr/>
        </p:nvSpPr>
        <p:spPr>
          <a:xfrm>
            <a:off x="371475" y="3469243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heatmap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xmlns="" id="{530BFD5B-6A38-4D4D-8DC9-C4326BF9EFF5}"/>
              </a:ext>
            </a:extLst>
          </p:cNvPr>
          <p:cNvSpPr/>
          <p:nvPr/>
        </p:nvSpPr>
        <p:spPr>
          <a:xfrm>
            <a:off x="5572125" y="3000375"/>
            <a:ext cx="400050" cy="468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A9E61A5-1A43-534F-B370-C0A40E948E72}"/>
              </a:ext>
            </a:extLst>
          </p:cNvPr>
          <p:cNvSpPr txBox="1"/>
          <p:nvPr/>
        </p:nvSpPr>
        <p:spPr>
          <a:xfrm>
            <a:off x="395096" y="4663996"/>
            <a:ext cx="1376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of </a:t>
            </a:r>
            <a:r>
              <a:rPr lang="en-US" u="sng" dirty="0"/>
              <a:t>multiple regions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FB98B6E-2CF2-6A43-8887-881A89B6E8DA}"/>
              </a:ext>
            </a:extLst>
          </p:cNvPr>
          <p:cNvSpPr txBox="1"/>
          <p:nvPr/>
        </p:nvSpPr>
        <p:spPr>
          <a:xfrm>
            <a:off x="2571749" y="3857625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233CC01-D529-A94B-83FD-10BFCCD66005}"/>
              </a:ext>
            </a:extLst>
          </p:cNvPr>
          <p:cNvSpPr txBox="1"/>
          <p:nvPr/>
        </p:nvSpPr>
        <p:spPr>
          <a:xfrm>
            <a:off x="6810374" y="3857625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Region 2</a:t>
            </a:r>
            <a:endParaRPr lang="en-US" dirty="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EBF6599B-0065-DE48-8FF0-7FF1E6812778}"/>
              </a:ext>
            </a:extLst>
          </p:cNvPr>
          <p:cNvSpPr/>
          <p:nvPr/>
        </p:nvSpPr>
        <p:spPr>
          <a:xfrm>
            <a:off x="401002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xmlns="" id="{76054C91-498F-A546-9D7D-A9CA2482616C}"/>
              </a:ext>
            </a:extLst>
          </p:cNvPr>
          <p:cNvSpPr/>
          <p:nvPr/>
        </p:nvSpPr>
        <p:spPr>
          <a:xfrm>
            <a:off x="414337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xmlns="" id="{B1679D74-2948-2E4E-A6F7-E35EB8C46088}"/>
              </a:ext>
            </a:extLst>
          </p:cNvPr>
          <p:cNvSpPr/>
          <p:nvPr/>
        </p:nvSpPr>
        <p:spPr>
          <a:xfrm>
            <a:off x="427672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xmlns="" id="{A8790EE9-FBB9-144A-9E01-A327006980B9}"/>
              </a:ext>
            </a:extLst>
          </p:cNvPr>
          <p:cNvSpPr/>
          <p:nvPr/>
        </p:nvSpPr>
        <p:spPr>
          <a:xfrm>
            <a:off x="4410076" y="4955104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xmlns="" id="{AA27AE33-952F-E649-B64B-7DFF31B2CF30}"/>
              </a:ext>
            </a:extLst>
          </p:cNvPr>
          <p:cNvSpPr/>
          <p:nvPr/>
        </p:nvSpPr>
        <p:spPr>
          <a:xfrm>
            <a:off x="4543426" y="4955104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xmlns="" id="{89AB135B-0F92-0446-A267-586EF1644E0C}"/>
              </a:ext>
            </a:extLst>
          </p:cNvPr>
          <p:cNvSpPr/>
          <p:nvPr/>
        </p:nvSpPr>
        <p:spPr>
          <a:xfrm>
            <a:off x="4676776" y="4955104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xmlns="" id="{59E23A98-87D0-1540-83D5-B35BF769D5F3}"/>
              </a:ext>
            </a:extLst>
          </p:cNvPr>
          <p:cNvSpPr/>
          <p:nvPr/>
        </p:nvSpPr>
        <p:spPr>
          <a:xfrm>
            <a:off x="481012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xmlns="" id="{96A6CDA4-7517-7A40-9621-45D7DCAEF8F2}"/>
              </a:ext>
            </a:extLst>
          </p:cNvPr>
          <p:cNvSpPr/>
          <p:nvPr/>
        </p:nvSpPr>
        <p:spPr>
          <a:xfrm>
            <a:off x="4943476" y="4955104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xmlns="" id="{F13ECEAD-505F-B645-AB88-164B1B9D1BCC}"/>
              </a:ext>
            </a:extLst>
          </p:cNvPr>
          <p:cNvSpPr/>
          <p:nvPr/>
        </p:nvSpPr>
        <p:spPr>
          <a:xfrm>
            <a:off x="507682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xmlns="" id="{1560B9B4-06DB-1B48-AA61-4C737ABE12B1}"/>
              </a:ext>
            </a:extLst>
          </p:cNvPr>
          <p:cNvSpPr/>
          <p:nvPr/>
        </p:nvSpPr>
        <p:spPr>
          <a:xfrm>
            <a:off x="5210176" y="4955104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xmlns="" id="{B6372048-0367-B94D-9022-6FC19E492D09}"/>
              </a:ext>
            </a:extLst>
          </p:cNvPr>
          <p:cNvSpPr/>
          <p:nvPr/>
        </p:nvSpPr>
        <p:spPr>
          <a:xfrm>
            <a:off x="5343526" y="4955104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3E3BE53F-1734-2E4B-BB5E-7A65C2829F1E}"/>
              </a:ext>
            </a:extLst>
          </p:cNvPr>
          <p:cNvSpPr/>
          <p:nvPr/>
        </p:nvSpPr>
        <p:spPr>
          <a:xfrm>
            <a:off x="5476876" y="4955104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5C298FA2-3E38-5A40-A68F-B91206DDF9B2}"/>
              </a:ext>
            </a:extLst>
          </p:cNvPr>
          <p:cNvSpPr/>
          <p:nvPr/>
        </p:nvSpPr>
        <p:spPr>
          <a:xfrm>
            <a:off x="5610226" y="4955104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xmlns="" id="{AA1A3373-1614-5042-A3CA-05D89C0B3CCA}"/>
              </a:ext>
            </a:extLst>
          </p:cNvPr>
          <p:cNvSpPr/>
          <p:nvPr/>
        </p:nvSpPr>
        <p:spPr>
          <a:xfrm>
            <a:off x="5743576" y="4955104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xmlns="" id="{63CCB11B-8D1D-A744-BAC0-2C056E9CF1FB}"/>
              </a:ext>
            </a:extLst>
          </p:cNvPr>
          <p:cNvSpPr/>
          <p:nvPr/>
        </p:nvSpPr>
        <p:spPr>
          <a:xfrm>
            <a:off x="5876926" y="4955104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EB61561A-1F05-FF46-9CFE-9AE0B5945CA0}"/>
              </a:ext>
            </a:extLst>
          </p:cNvPr>
          <p:cNvSpPr/>
          <p:nvPr/>
        </p:nvSpPr>
        <p:spPr>
          <a:xfrm>
            <a:off x="6010276" y="4955104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xmlns="" id="{F814BE76-8C78-9947-9581-981277D5B21F}"/>
              </a:ext>
            </a:extLst>
          </p:cNvPr>
          <p:cNvSpPr/>
          <p:nvPr/>
        </p:nvSpPr>
        <p:spPr>
          <a:xfrm>
            <a:off x="614362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xmlns="" id="{913E9292-9D36-B74B-92F3-B2B7A2DE11D1}"/>
              </a:ext>
            </a:extLst>
          </p:cNvPr>
          <p:cNvSpPr/>
          <p:nvPr/>
        </p:nvSpPr>
        <p:spPr>
          <a:xfrm>
            <a:off x="627697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xmlns="" id="{B50299F5-1601-244D-BE16-946B3C05B80A}"/>
              </a:ext>
            </a:extLst>
          </p:cNvPr>
          <p:cNvSpPr/>
          <p:nvPr/>
        </p:nvSpPr>
        <p:spPr>
          <a:xfrm>
            <a:off x="641032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CD162A7E-AABE-0449-8450-BE53C2246D00}"/>
              </a:ext>
            </a:extLst>
          </p:cNvPr>
          <p:cNvSpPr/>
          <p:nvPr/>
        </p:nvSpPr>
        <p:spPr>
          <a:xfrm>
            <a:off x="6543676" y="4955104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3BBDE96F-D834-D141-AED1-83194C107303}"/>
              </a:ext>
            </a:extLst>
          </p:cNvPr>
          <p:cNvSpPr/>
          <p:nvPr/>
        </p:nvSpPr>
        <p:spPr>
          <a:xfrm>
            <a:off x="667702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715FD675-0D50-FB4D-ACF0-6ED2C4423120}"/>
              </a:ext>
            </a:extLst>
          </p:cNvPr>
          <p:cNvSpPr/>
          <p:nvPr/>
        </p:nvSpPr>
        <p:spPr>
          <a:xfrm>
            <a:off x="681037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xmlns="" id="{59DF92C6-38EA-7E4E-9930-362790DA6050}"/>
              </a:ext>
            </a:extLst>
          </p:cNvPr>
          <p:cNvSpPr/>
          <p:nvPr/>
        </p:nvSpPr>
        <p:spPr>
          <a:xfrm>
            <a:off x="694372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AA6D216B-1AD3-0F48-8981-AC5FA86E2196}"/>
              </a:ext>
            </a:extLst>
          </p:cNvPr>
          <p:cNvSpPr/>
          <p:nvPr/>
        </p:nvSpPr>
        <p:spPr>
          <a:xfrm>
            <a:off x="7077076" y="4955104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xmlns="" id="{B8072EDC-3EB3-1640-B06A-0E1BC47A7F73}"/>
              </a:ext>
            </a:extLst>
          </p:cNvPr>
          <p:cNvSpPr/>
          <p:nvPr/>
        </p:nvSpPr>
        <p:spPr>
          <a:xfrm>
            <a:off x="401002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xmlns="" id="{FC0C1E6E-5C1B-7849-9B22-D37A6D3E9108}"/>
              </a:ext>
            </a:extLst>
          </p:cNvPr>
          <p:cNvSpPr/>
          <p:nvPr/>
        </p:nvSpPr>
        <p:spPr>
          <a:xfrm>
            <a:off x="414337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xmlns="" id="{EA643FCD-543F-F14C-AED1-F305C84D9B67}"/>
              </a:ext>
            </a:extLst>
          </p:cNvPr>
          <p:cNvSpPr/>
          <p:nvPr/>
        </p:nvSpPr>
        <p:spPr>
          <a:xfrm>
            <a:off x="427672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xmlns="" id="{B74A907F-7031-F445-BD3F-55E7013925C5}"/>
              </a:ext>
            </a:extLst>
          </p:cNvPr>
          <p:cNvSpPr/>
          <p:nvPr/>
        </p:nvSpPr>
        <p:spPr>
          <a:xfrm>
            <a:off x="441007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xmlns="" id="{5419F92A-5321-EE43-A857-191D2BFFC6BD}"/>
              </a:ext>
            </a:extLst>
          </p:cNvPr>
          <p:cNvSpPr/>
          <p:nvPr/>
        </p:nvSpPr>
        <p:spPr>
          <a:xfrm>
            <a:off x="454342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xmlns="" id="{D14CCFB4-5DED-2049-804E-86B54F3737BC}"/>
              </a:ext>
            </a:extLst>
          </p:cNvPr>
          <p:cNvSpPr/>
          <p:nvPr/>
        </p:nvSpPr>
        <p:spPr>
          <a:xfrm>
            <a:off x="467677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xmlns="" id="{C90468A8-7088-7E49-AE82-A26B9AD45874}"/>
              </a:ext>
            </a:extLst>
          </p:cNvPr>
          <p:cNvSpPr/>
          <p:nvPr/>
        </p:nvSpPr>
        <p:spPr>
          <a:xfrm>
            <a:off x="481012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xmlns="" id="{5767011E-3F85-D34E-AB9E-4C5ADB675896}"/>
              </a:ext>
            </a:extLst>
          </p:cNvPr>
          <p:cNvSpPr/>
          <p:nvPr/>
        </p:nvSpPr>
        <p:spPr>
          <a:xfrm>
            <a:off x="4943476" y="509373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xmlns="" id="{9CB62326-E1C3-634C-843E-1DDB62357912}"/>
              </a:ext>
            </a:extLst>
          </p:cNvPr>
          <p:cNvSpPr/>
          <p:nvPr/>
        </p:nvSpPr>
        <p:spPr>
          <a:xfrm>
            <a:off x="5076826" y="509373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xmlns="" id="{747588D4-5BE1-384A-B73B-C0AB01271010}"/>
              </a:ext>
            </a:extLst>
          </p:cNvPr>
          <p:cNvSpPr/>
          <p:nvPr/>
        </p:nvSpPr>
        <p:spPr>
          <a:xfrm>
            <a:off x="5210176" y="509373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xmlns="" id="{EC8822B6-6421-7045-BB99-9DE1F1C40156}"/>
              </a:ext>
            </a:extLst>
          </p:cNvPr>
          <p:cNvSpPr/>
          <p:nvPr/>
        </p:nvSpPr>
        <p:spPr>
          <a:xfrm>
            <a:off x="5343526" y="509373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xmlns="" id="{080456F3-D275-A047-855B-B88AFBC3BE32}"/>
              </a:ext>
            </a:extLst>
          </p:cNvPr>
          <p:cNvSpPr/>
          <p:nvPr/>
        </p:nvSpPr>
        <p:spPr>
          <a:xfrm>
            <a:off x="5476876" y="509373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7C7B5CDE-7BBA-DC4B-8E0F-A4B16810CF24}"/>
              </a:ext>
            </a:extLst>
          </p:cNvPr>
          <p:cNvSpPr/>
          <p:nvPr/>
        </p:nvSpPr>
        <p:spPr>
          <a:xfrm>
            <a:off x="5610226" y="5093732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xmlns="" id="{0EF461FC-5DD5-DB4C-BF93-1190DAC56E05}"/>
              </a:ext>
            </a:extLst>
          </p:cNvPr>
          <p:cNvSpPr/>
          <p:nvPr/>
        </p:nvSpPr>
        <p:spPr>
          <a:xfrm>
            <a:off x="5743576" y="5093732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xmlns="" id="{C3467C70-AD4D-8F46-BB23-A60F0B1F25EE}"/>
              </a:ext>
            </a:extLst>
          </p:cNvPr>
          <p:cNvSpPr/>
          <p:nvPr/>
        </p:nvSpPr>
        <p:spPr>
          <a:xfrm>
            <a:off x="5876926" y="5093732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xmlns="" id="{13EE0C53-8E1C-4A44-A6E2-8E2B06CECA54}"/>
              </a:ext>
            </a:extLst>
          </p:cNvPr>
          <p:cNvSpPr/>
          <p:nvPr/>
        </p:nvSpPr>
        <p:spPr>
          <a:xfrm>
            <a:off x="6010276" y="509373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xmlns="" id="{F8C2630D-94E4-FC46-AE6E-E4FC64630317}"/>
              </a:ext>
            </a:extLst>
          </p:cNvPr>
          <p:cNvSpPr/>
          <p:nvPr/>
        </p:nvSpPr>
        <p:spPr>
          <a:xfrm>
            <a:off x="6143626" y="509373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xmlns="" id="{C6A5FA59-FAB1-2248-A322-1A883ED6C4C8}"/>
              </a:ext>
            </a:extLst>
          </p:cNvPr>
          <p:cNvSpPr/>
          <p:nvPr/>
        </p:nvSpPr>
        <p:spPr>
          <a:xfrm>
            <a:off x="627697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xmlns="" id="{8D448389-0343-E041-93C0-2B56B968F275}"/>
              </a:ext>
            </a:extLst>
          </p:cNvPr>
          <p:cNvSpPr/>
          <p:nvPr/>
        </p:nvSpPr>
        <p:spPr>
          <a:xfrm>
            <a:off x="6410326" y="509373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xmlns="" id="{55C8A7A7-5A57-6044-93D3-99DC780E54FD}"/>
              </a:ext>
            </a:extLst>
          </p:cNvPr>
          <p:cNvSpPr/>
          <p:nvPr/>
        </p:nvSpPr>
        <p:spPr>
          <a:xfrm>
            <a:off x="654367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xmlns="" id="{09123A02-8659-314D-A7A7-BD32E36F3167}"/>
              </a:ext>
            </a:extLst>
          </p:cNvPr>
          <p:cNvSpPr/>
          <p:nvPr/>
        </p:nvSpPr>
        <p:spPr>
          <a:xfrm>
            <a:off x="667702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xmlns="" id="{7787ADDE-88D7-5847-944A-9A2B54A8B025}"/>
              </a:ext>
            </a:extLst>
          </p:cNvPr>
          <p:cNvSpPr/>
          <p:nvPr/>
        </p:nvSpPr>
        <p:spPr>
          <a:xfrm>
            <a:off x="681037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xmlns="" id="{B5C6A50C-6654-3D4B-830F-84FEA5030CF5}"/>
              </a:ext>
            </a:extLst>
          </p:cNvPr>
          <p:cNvSpPr/>
          <p:nvPr/>
        </p:nvSpPr>
        <p:spPr>
          <a:xfrm>
            <a:off x="694372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xmlns="" id="{A247C81C-2EC0-6745-8076-C72F58277DB8}"/>
              </a:ext>
            </a:extLst>
          </p:cNvPr>
          <p:cNvSpPr/>
          <p:nvPr/>
        </p:nvSpPr>
        <p:spPr>
          <a:xfrm>
            <a:off x="7077076" y="509373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D9CBE881-EC56-5349-B159-80768689C02D}"/>
              </a:ext>
            </a:extLst>
          </p:cNvPr>
          <p:cNvSpPr txBox="1"/>
          <p:nvPr/>
        </p:nvSpPr>
        <p:spPr>
          <a:xfrm>
            <a:off x="2900362" y="4791075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C219B7C1-C1E1-364D-A455-A03F8302901D}"/>
              </a:ext>
            </a:extLst>
          </p:cNvPr>
          <p:cNvSpPr txBox="1"/>
          <p:nvPr/>
        </p:nvSpPr>
        <p:spPr>
          <a:xfrm>
            <a:off x="2895600" y="5042416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2</a:t>
            </a:r>
          </a:p>
        </p:txBody>
      </p:sp>
      <p:sp>
        <p:nvSpPr>
          <p:cNvPr id="224" name="Down Arrow 223">
            <a:extLst>
              <a:ext uri="{FF2B5EF4-FFF2-40B4-BE49-F238E27FC236}">
                <a16:creationId xmlns:a16="http://schemas.microsoft.com/office/drawing/2014/main" xmlns="" id="{9BF85B54-CB73-4941-8DEC-000782313BA4}"/>
              </a:ext>
            </a:extLst>
          </p:cNvPr>
          <p:cNvSpPr/>
          <p:nvPr/>
        </p:nvSpPr>
        <p:spPr>
          <a:xfrm>
            <a:off x="5572125" y="4226957"/>
            <a:ext cx="400050" cy="468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6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A96C4B-DEC1-714C-A914-F62C931D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</a:t>
            </a:r>
            <a:r>
              <a:rPr lang="en-US" dirty="0" err="1"/>
              <a:t>computeMatrix</a:t>
            </a:r>
            <a:r>
              <a:rPr lang="en-US" dirty="0"/>
              <a:t> and </a:t>
            </a:r>
            <a:r>
              <a:rPr lang="en-US" dirty="0" err="1"/>
              <a:t>plotHeatmap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A86F6F-6325-7C41-B2C8-339E28DC61AB}"/>
              </a:ext>
            </a:extLst>
          </p:cNvPr>
          <p:cNvSpPr/>
          <p:nvPr/>
        </p:nvSpPr>
        <p:spPr>
          <a:xfrm>
            <a:off x="579819" y="2243153"/>
            <a:ext cx="1083113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deeptools</a:t>
            </a:r>
            <a:r>
              <a:rPr lang="en-US" dirty="0">
                <a:latin typeface="Courier" pitchFamily="2" charset="0"/>
              </a:rPr>
              <a:t>/2.5.0.1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matrix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computeMatrix</a:t>
            </a:r>
            <a:r>
              <a:rPr lang="en-US" dirty="0">
                <a:latin typeface="Courier" pitchFamily="2" charset="0"/>
              </a:rPr>
              <a:t> reference-point</a:t>
            </a:r>
          </a:p>
          <a:p>
            <a:r>
              <a:rPr lang="en-US" dirty="0">
                <a:latin typeface="Courier" pitchFamily="2" charset="0"/>
              </a:rPr>
              <a:t>              -S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INPUT BIGWIG FILE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-R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INPUT PEAKS SUMMITS FILE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-a 3000\</a:t>
            </a:r>
          </a:p>
          <a:p>
            <a:r>
              <a:rPr lang="en-US" dirty="0">
                <a:latin typeface="Courier" pitchFamily="2" charset="0"/>
              </a:rPr>
              <a:t>              -b 3000\</a:t>
            </a:r>
          </a:p>
          <a:p>
            <a:r>
              <a:rPr lang="en-US" dirty="0">
                <a:latin typeface="Courier" pitchFamily="2" charset="0"/>
              </a:rPr>
              <a:t>              -out 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highlight>
                  <a:srgbClr val="C0C0C0"/>
                </a:highlight>
                <a:latin typeface="Courier" pitchFamily="2" charset="0"/>
              </a:rPr>
              <a:t>OUTPUT MATRIX</a:t>
            </a:r>
            <a:r>
              <a:rPr lang="en-US" sz="1600" dirty="0">
                <a:latin typeface="Courier" pitchFamily="2" charset="0"/>
              </a:rPr>
              <a:t>]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plotHeatmap</a:t>
            </a:r>
            <a:r>
              <a:rPr lang="en-US" dirty="0">
                <a:latin typeface="Courier" pitchFamily="2" charset="0"/>
              </a:rPr>
              <a:t> --</a:t>
            </a:r>
            <a:r>
              <a:rPr lang="en-US" dirty="0" err="1">
                <a:latin typeface="Courier" pitchFamily="2" charset="0"/>
              </a:rPr>
              <a:t>matrixFile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dirty="0">
                <a:highlight>
                  <a:srgbClr val="C0C0C0"/>
                </a:highlight>
                <a:latin typeface="Courier" pitchFamily="2" charset="0"/>
              </a:rPr>
              <a:t>OUTPUT MATRIX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--</a:t>
            </a:r>
            <a:r>
              <a:rPr lang="en-US" dirty="0" err="1">
                <a:latin typeface="Courier" pitchFamily="2" charset="0"/>
              </a:rPr>
              <a:t>outFileName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OUTPUT HEATMAP</a:t>
            </a:r>
            <a:r>
              <a:rPr lang="en-US" dirty="0">
                <a:latin typeface="Courier" pitchFamily="2" charset="0"/>
              </a:rPr>
              <a:t>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13EEDA5-C049-F948-A95D-7EA2A793FB26}"/>
              </a:ext>
            </a:extLst>
          </p:cNvPr>
          <p:cNvGrpSpPr/>
          <p:nvPr/>
        </p:nvGrpSpPr>
        <p:grpSpPr>
          <a:xfrm>
            <a:off x="4781227" y="1952977"/>
            <a:ext cx="6482043" cy="954107"/>
            <a:chOff x="4472469" y="1606671"/>
            <a:chExt cx="6482043" cy="954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4F24ECF-2F97-0D42-8449-F15BC02B12DD}"/>
                </a:ext>
              </a:extLst>
            </p:cNvPr>
            <p:cNvSpPr txBox="1"/>
            <p:nvPr/>
          </p:nvSpPr>
          <p:spPr>
            <a:xfrm>
              <a:off x="7514705" y="1606671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Load the program </a:t>
              </a:r>
              <a:r>
                <a:rPr lang="en-US" sz="2800" dirty="0" err="1"/>
                <a:t>deeptools</a:t>
              </a:r>
              <a:r>
                <a:rPr lang="en-US" sz="2800" dirty="0"/>
                <a:t>.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047B7BB0-78C0-D141-8F39-804994D7B6B6}"/>
                </a:ext>
              </a:extLst>
            </p:cNvPr>
            <p:cNvSpPr/>
            <p:nvPr/>
          </p:nvSpPr>
          <p:spPr>
            <a:xfrm>
              <a:off x="7448203" y="1606671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698669F3-32AB-7148-8311-DF276A82F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469" y="2078182"/>
              <a:ext cx="27429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91D28E88-B3B1-CD46-B74A-259539E81F38}"/>
              </a:ext>
            </a:extLst>
          </p:cNvPr>
          <p:cNvGrpSpPr/>
          <p:nvPr/>
        </p:nvGrpSpPr>
        <p:grpSpPr>
          <a:xfrm>
            <a:off x="4781227" y="3059844"/>
            <a:ext cx="6482043" cy="1815882"/>
            <a:chOff x="4472469" y="1606671"/>
            <a:chExt cx="6482043" cy="18158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D130AC5-B855-0D4D-A167-C0867BD3A797}"/>
                </a:ext>
              </a:extLst>
            </p:cNvPr>
            <p:cNvSpPr txBox="1"/>
            <p:nvPr/>
          </p:nvSpPr>
          <p:spPr>
            <a:xfrm>
              <a:off x="7514705" y="1606671"/>
              <a:ext cx="34398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Create a matrix of heatmap values with window -3kb to 3kb.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xmlns="" id="{EB9BD762-BE4B-C546-99FC-DF0CB5579533}"/>
                </a:ext>
              </a:extLst>
            </p:cNvPr>
            <p:cNvSpPr/>
            <p:nvPr/>
          </p:nvSpPr>
          <p:spPr>
            <a:xfrm>
              <a:off x="7448203" y="1606671"/>
              <a:ext cx="3506309" cy="181588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7BD9D17F-237B-264E-82C5-F4F28FE34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469" y="2078182"/>
              <a:ext cx="27429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A0037570-132D-0746-8298-12254A638088}"/>
              </a:ext>
            </a:extLst>
          </p:cNvPr>
          <p:cNvGrpSpPr/>
          <p:nvPr/>
        </p:nvGrpSpPr>
        <p:grpSpPr>
          <a:xfrm>
            <a:off x="6362700" y="5008722"/>
            <a:ext cx="4900570" cy="1384995"/>
            <a:chOff x="6053942" y="1606671"/>
            <a:chExt cx="4900570" cy="13849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D9833DA-F62B-764D-B1DB-79562A35D4ED}"/>
                </a:ext>
              </a:extLst>
            </p:cNvPr>
            <p:cNvSpPr txBox="1"/>
            <p:nvPr/>
          </p:nvSpPr>
          <p:spPr>
            <a:xfrm>
              <a:off x="7514705" y="1606671"/>
              <a:ext cx="34398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Use matrix to make a heatmap image.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xmlns="" id="{56C12E79-3E71-A448-9DAC-C7CABDFE0A0C}"/>
                </a:ext>
              </a:extLst>
            </p:cNvPr>
            <p:cNvSpPr/>
            <p:nvPr/>
          </p:nvSpPr>
          <p:spPr>
            <a:xfrm>
              <a:off x="7448203" y="1606671"/>
              <a:ext cx="3506309" cy="138499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0B686811-DB83-9747-BD48-C2E661A27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3942" y="2078182"/>
              <a:ext cx="1161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84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A96C4B-DEC1-714C-A914-F62C931D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</a:t>
            </a:r>
            <a:r>
              <a:rPr lang="en-US" dirty="0" err="1"/>
              <a:t>bamCompare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A86F6F-6325-7C41-B2C8-339E28DC61AB}"/>
              </a:ext>
            </a:extLst>
          </p:cNvPr>
          <p:cNvSpPr/>
          <p:nvPr/>
        </p:nvSpPr>
        <p:spPr>
          <a:xfrm>
            <a:off x="579819" y="2243153"/>
            <a:ext cx="1083113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deeptools</a:t>
            </a:r>
            <a:r>
              <a:rPr lang="en-US" dirty="0">
                <a:latin typeface="Courier" pitchFamily="2" charset="0"/>
              </a:rPr>
              <a:t>/2.5.0.1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matrix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computeMatrix</a:t>
            </a:r>
            <a:r>
              <a:rPr lang="en-US" dirty="0">
                <a:latin typeface="Courier" pitchFamily="2" charset="0"/>
              </a:rPr>
              <a:t> reference-point</a:t>
            </a:r>
          </a:p>
          <a:p>
            <a:r>
              <a:rPr lang="en-US" dirty="0">
                <a:latin typeface="Courier" pitchFamily="2" charset="0"/>
              </a:rPr>
              <a:t>              -S 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bw_log2ratio/heart.e11.5.rep1.ChIP-Seq.H3K27ac.log2ratio.bw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-R 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peaks/heart.e11.5.rep1.ChIP-Seq_summits.bed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-a 3000\</a:t>
            </a:r>
          </a:p>
          <a:p>
            <a:r>
              <a:rPr lang="en-US" dirty="0">
                <a:latin typeface="Courier" pitchFamily="2" charset="0"/>
              </a:rPr>
              <a:t>              -b 3000\</a:t>
            </a:r>
          </a:p>
          <a:p>
            <a:r>
              <a:rPr lang="en-US" dirty="0">
                <a:latin typeface="Courier" pitchFamily="2" charset="0"/>
              </a:rPr>
              <a:t>              -out </a:t>
            </a:r>
            <a:r>
              <a:rPr lang="en-US" sz="1600" dirty="0">
                <a:highlight>
                  <a:srgbClr val="C0C0C0"/>
                </a:highlight>
                <a:latin typeface="Courier" pitchFamily="2" charset="0"/>
              </a:rPr>
              <a:t>matrix/heart.e11.5.rep1.ChIP-Seq.peaks.H3K27ac.log2ratio.matrix</a:t>
            </a:r>
            <a:endParaRPr lang="en-US" dirty="0">
              <a:highlight>
                <a:srgbClr val="C0C0C0"/>
              </a:highlight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plotHeatmap</a:t>
            </a:r>
            <a:r>
              <a:rPr lang="en-US" dirty="0">
                <a:latin typeface="Courier" pitchFamily="2" charset="0"/>
              </a:rPr>
              <a:t> --</a:t>
            </a:r>
            <a:r>
              <a:rPr lang="en-US" dirty="0" err="1">
                <a:latin typeface="Courier" pitchFamily="2" charset="0"/>
              </a:rPr>
              <a:t>matrixFile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sz="1400" dirty="0">
                <a:highlight>
                  <a:srgbClr val="C0C0C0"/>
                </a:highlight>
                <a:latin typeface="Courier" pitchFamily="2" charset="0"/>
              </a:rPr>
              <a:t>matrix/heart.e11.5.rep1.ChIP-Seq.peaks.H3K27ac.log2ratio.matrix</a:t>
            </a:r>
            <a:r>
              <a:rPr lang="en-US" sz="1400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--</a:t>
            </a:r>
            <a:r>
              <a:rPr lang="en-US" dirty="0" err="1">
                <a:latin typeface="Courier" pitchFamily="2" charset="0"/>
              </a:rPr>
              <a:t>outFileName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sz="1200" dirty="0">
                <a:highlight>
                  <a:srgbClr val="FF00FF"/>
                </a:highlight>
                <a:latin typeface="Courier" pitchFamily="2" charset="0"/>
              </a:rPr>
              <a:t>matrix/heart.e11.5.rep1.ChIP-Seq.peaks.H3K27ac.log2ratio.matrix.png</a:t>
            </a:r>
            <a:endParaRPr lang="en-US" dirty="0">
              <a:highlight>
                <a:srgbClr val="FF00FF"/>
              </a:highlight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7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making a heatmap (script6)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5BFF2-07DC-F44E-8939-75CB8D56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9428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Example: H3K27ac on chr19</a:t>
            </a:r>
          </a:p>
        </p:txBody>
      </p:sp>
    </p:spTree>
    <p:extLst>
      <p:ext uri="{BB962C8B-B14F-4D97-AF65-F5344CB8AC3E}">
        <p14:creationId xmlns:p14="http://schemas.microsoft.com/office/powerpoint/2010/main" val="6360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output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907FEC3-856A-F840-90D1-EF44EA4C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See your heatmap (using the </a:t>
            </a:r>
            <a:r>
              <a:rPr lang="en-US" sz="2800" dirty="0" err="1"/>
              <a:t>eog</a:t>
            </a:r>
            <a:r>
              <a:rPr lang="en-US" sz="2800" dirty="0"/>
              <a:t> command)</a:t>
            </a:r>
          </a:p>
          <a:p>
            <a:r>
              <a:rPr lang="en-US" sz="2800" dirty="0"/>
              <a:t>Verify that enrichment makes sense.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B814EFD-8122-4147-81CA-911F2BEF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823" y="278029"/>
            <a:ext cx="1836689" cy="65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1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1DECF1-F120-8740-B827-8AF957ED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this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FA4AA1-F97D-6940-A25E-29E1F06F9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799"/>
            <a:ext cx="8595360" cy="2695575"/>
          </a:xfrm>
        </p:spPr>
        <p:txBody>
          <a:bodyPr>
            <a:normAutofit/>
          </a:bodyPr>
          <a:lstStyle/>
          <a:p>
            <a:r>
              <a:rPr lang="en-US" dirty="0"/>
              <a:t>You analyzed 1 </a:t>
            </a:r>
            <a:r>
              <a:rPr lang="en-US" dirty="0" err="1"/>
              <a:t>ChIP-Seq</a:t>
            </a:r>
            <a:r>
              <a:rPr lang="en-US" dirty="0"/>
              <a:t> experiment on chr19.</a:t>
            </a:r>
          </a:p>
          <a:p>
            <a:r>
              <a:rPr lang="en-US" dirty="0"/>
              <a:t>Let’s use more data on the full genome for more interesting analysis.</a:t>
            </a:r>
          </a:p>
          <a:p>
            <a:pPr lvl="1"/>
            <a:r>
              <a:rPr lang="en-US" dirty="0"/>
              <a:t>2 cells: e11.5 and p0</a:t>
            </a:r>
          </a:p>
          <a:p>
            <a:pPr lvl="1"/>
            <a:r>
              <a:rPr lang="en-US" dirty="0"/>
              <a:t>2 libraries per cell: H3K27ac and input</a:t>
            </a:r>
          </a:p>
          <a:p>
            <a:pPr lvl="1"/>
            <a:r>
              <a:rPr lang="en-US" dirty="0"/>
              <a:t>2 replicates per library: rep1 and rep2</a:t>
            </a:r>
          </a:p>
          <a:p>
            <a:r>
              <a:rPr lang="en-US" dirty="0"/>
              <a:t>Setup: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547804E-1A4E-CD44-AD1D-87D394DCE1AA}"/>
              </a:ext>
            </a:extLst>
          </p:cNvPr>
          <p:cNvSpPr/>
          <p:nvPr/>
        </p:nvSpPr>
        <p:spPr>
          <a:xfrm>
            <a:off x="1947672" y="429568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cd ..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 err="1">
                <a:latin typeface="Courier" pitchFamily="2" charset="0"/>
              </a:rPr>
              <a:t>mkdir</a:t>
            </a:r>
            <a:r>
              <a:rPr lang="en-US" sz="2000" dirty="0">
                <a:latin typeface="Courier" pitchFamily="2" charset="0"/>
              </a:rPr>
              <a:t> part2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>
                <a:latin typeface="Courier" pitchFamily="2" charset="0"/>
              </a:rPr>
              <a:t>cd part2</a:t>
            </a:r>
          </a:p>
          <a:p>
            <a:endParaRPr lang="en-US" sz="2000" dirty="0">
              <a:latin typeface="Courier" pitchFamily="2" charset="0"/>
            </a:endParaRPr>
          </a:p>
          <a:p>
            <a:r>
              <a:rPr lang="en-US" sz="2000" dirty="0" err="1">
                <a:latin typeface="Courier" pitchFamily="2" charset="0"/>
              </a:rPr>
              <a:t>cp</a:t>
            </a:r>
            <a:r>
              <a:rPr lang="en-US" sz="2000" dirty="0">
                <a:latin typeface="Courier" pitchFamily="2" charset="0"/>
              </a:rPr>
              <a:t> ../../shared/class2/part2/*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1F9651-B98F-D94D-ABEE-C50303236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67" y="2705010"/>
            <a:ext cx="4778860" cy="305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8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40CE0A7-A60B-BA49-9A94-C51ED62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1868"/>
            <a:ext cx="9418320" cy="1059873"/>
          </a:xfrm>
        </p:spPr>
        <p:txBody>
          <a:bodyPr>
            <a:normAutofit/>
          </a:bodyPr>
          <a:lstStyle/>
          <a:p>
            <a:r>
              <a:rPr lang="en-US" dirty="0"/>
              <a:t>Compare replicates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224E731-96DC-8D41-9B0E-02FBCF6E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071742"/>
            <a:ext cx="9418320" cy="1691640"/>
          </a:xfrm>
        </p:spPr>
        <p:txBody>
          <a:bodyPr/>
          <a:lstStyle/>
          <a:p>
            <a:r>
              <a:rPr lang="en-US" dirty="0"/>
              <a:t>Many </a:t>
            </a:r>
            <a:r>
              <a:rPr lang="en-US" dirty="0" err="1"/>
              <a:t>bigWigs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dirty="0" err="1">
                <a:sym typeface="Wingdings" pitchFamily="2" charset="2"/>
              </a:rPr>
              <a:t>npz</a:t>
            </a:r>
            <a:r>
              <a:rPr lang="en-US" dirty="0">
                <a:sym typeface="Wingdings" pitchFamily="2" charset="2"/>
              </a:rPr>
              <a:t>  plot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7AD5B44-AA5B-8643-BE84-7DFE2B51ECFC}"/>
              </a:ext>
            </a:extLst>
          </p:cNvPr>
          <p:cNvGrpSpPr/>
          <p:nvPr/>
        </p:nvGrpSpPr>
        <p:grpSpPr>
          <a:xfrm>
            <a:off x="1461822" y="1548996"/>
            <a:ext cx="8634054" cy="5158613"/>
            <a:chOff x="1461821" y="1160894"/>
            <a:chExt cx="9108005" cy="54417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D7D30BA-EEF9-8A4D-8779-A783F80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821" y="1160894"/>
              <a:ext cx="9108005" cy="544178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0E3D63FC-61B0-8641-8E8A-971BAC42AB47}"/>
                </a:ext>
              </a:extLst>
            </p:cNvPr>
            <p:cNvSpPr/>
            <p:nvPr/>
          </p:nvSpPr>
          <p:spPr>
            <a:xfrm>
              <a:off x="5339467" y="3264673"/>
              <a:ext cx="4869294" cy="1165550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A5F2293-E0C6-674A-9944-73794C43E4F1}"/>
                </a:ext>
              </a:extLst>
            </p:cNvPr>
            <p:cNvSpPr/>
            <p:nvPr/>
          </p:nvSpPr>
          <p:spPr>
            <a:xfrm>
              <a:off x="8902540" y="4430223"/>
              <a:ext cx="1306222" cy="503452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25667A0-AA42-B844-83C9-B8545F89E47B}"/>
                </a:ext>
              </a:extLst>
            </p:cNvPr>
            <p:cNvSpPr/>
            <p:nvPr/>
          </p:nvSpPr>
          <p:spPr>
            <a:xfrm>
              <a:off x="4672391" y="3847448"/>
              <a:ext cx="667075" cy="301436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6353627-B755-1D40-9EBD-F1BDC82C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QC multiple samples?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4B89370-DA72-9244-9D90-D917FAD3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Key idea:</a:t>
            </a:r>
          </a:p>
          <a:p>
            <a:pPr lvl="1"/>
            <a:r>
              <a:rPr lang="en-US" sz="2400" dirty="0"/>
              <a:t>Libraries from biological replicates </a:t>
            </a:r>
            <a:r>
              <a:rPr lang="en-US" sz="2400" dirty="0" smtClean="0"/>
              <a:t>are </a:t>
            </a:r>
            <a:r>
              <a:rPr lang="en-US" sz="2400" b="1" dirty="0" smtClean="0"/>
              <a:t>more</a:t>
            </a:r>
            <a:r>
              <a:rPr lang="en-US" sz="2400" dirty="0" smtClean="0"/>
              <a:t> </a:t>
            </a:r>
            <a:r>
              <a:rPr lang="en-US" sz="2400" dirty="0"/>
              <a:t>similar</a:t>
            </a:r>
          </a:p>
          <a:p>
            <a:pPr lvl="1"/>
            <a:r>
              <a:rPr lang="en-US" sz="2400" dirty="0"/>
              <a:t>Libraries from different conditions are </a:t>
            </a:r>
            <a:r>
              <a:rPr lang="en-US" sz="2400" b="1" dirty="0"/>
              <a:t>less</a:t>
            </a:r>
            <a:r>
              <a:rPr lang="en-US" sz="2400" dirty="0"/>
              <a:t> similar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40DF4E3-5A43-3343-8091-472A467C039B}"/>
              </a:ext>
            </a:extLst>
          </p:cNvPr>
          <p:cNvSpPr txBox="1"/>
          <p:nvPr/>
        </p:nvSpPr>
        <p:spPr>
          <a:xfrm>
            <a:off x="1076324" y="3743326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E11.5, rep1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023DF45-4452-5645-AC72-646C6D152983}"/>
              </a:ext>
            </a:extLst>
          </p:cNvPr>
          <p:cNvSpPr txBox="1"/>
          <p:nvPr/>
        </p:nvSpPr>
        <p:spPr>
          <a:xfrm>
            <a:off x="1076324" y="4268761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E11.5, rep2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29C2316-3C60-AA4D-BB62-94F00AEDED3D}"/>
              </a:ext>
            </a:extLst>
          </p:cNvPr>
          <p:cNvSpPr txBox="1"/>
          <p:nvPr/>
        </p:nvSpPr>
        <p:spPr>
          <a:xfrm>
            <a:off x="1076325" y="4794196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p0, rep1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385E9B-F59D-9447-B17A-54408557FCE7}"/>
              </a:ext>
            </a:extLst>
          </p:cNvPr>
          <p:cNvSpPr txBox="1"/>
          <p:nvPr/>
        </p:nvSpPr>
        <p:spPr>
          <a:xfrm>
            <a:off x="1076325" y="5319632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p0, rep2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3AAAD95-2002-644D-ADC1-A2CDD0965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2" t="37320" r="24435" b="2024"/>
          <a:stretch/>
        </p:blipFill>
        <p:spPr>
          <a:xfrm>
            <a:off x="2609849" y="3585367"/>
            <a:ext cx="8174443" cy="28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command: </a:t>
            </a:r>
            <a:r>
              <a:rPr lang="en-US" dirty="0" err="1"/>
              <a:t>multiBWSummary</a:t>
            </a:r>
            <a:r>
              <a:rPr lang="en-US" dirty="0"/>
              <a:t> and </a:t>
            </a:r>
            <a:r>
              <a:rPr lang="en-US" dirty="0" err="1"/>
              <a:t>plotCorrelation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5408CAA-D26B-7940-A374-8B6845916574}"/>
              </a:ext>
            </a:extLst>
          </p:cNvPr>
          <p:cNvSpPr/>
          <p:nvPr/>
        </p:nvSpPr>
        <p:spPr>
          <a:xfrm>
            <a:off x="524105" y="2146384"/>
            <a:ext cx="1030372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deeptools</a:t>
            </a:r>
            <a:r>
              <a:rPr lang="en-US" dirty="0">
                <a:latin typeface="Courier" pitchFamily="2" charset="0"/>
              </a:rPr>
              <a:t>/2.5.0.1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cp</a:t>
            </a:r>
            <a:r>
              <a:rPr lang="en-US" dirty="0">
                <a:latin typeface="Courier" pitchFamily="2" charset="0"/>
              </a:rPr>
              <a:t> -</a:t>
            </a:r>
            <a:r>
              <a:rPr lang="en-US" dirty="0" err="1">
                <a:latin typeface="Courier" pitchFamily="2" charset="0"/>
              </a:rPr>
              <a:t>rp</a:t>
            </a:r>
            <a:r>
              <a:rPr lang="en-US" dirty="0">
                <a:latin typeface="Courier" pitchFamily="2" charset="0"/>
              </a:rPr>
              <a:t> ../../shared/processed/</a:t>
            </a:r>
            <a:r>
              <a:rPr lang="en-US" dirty="0" err="1">
                <a:latin typeface="Courier" pitchFamily="2" charset="0"/>
              </a:rPr>
              <a:t>ChIP-Seq</a:t>
            </a:r>
            <a:r>
              <a:rPr lang="en-US" dirty="0">
                <a:latin typeface="Courier" pitchFamily="2" charset="0"/>
              </a:rPr>
              <a:t>/bw_log2ratio .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multiBigwigSummary</a:t>
            </a:r>
            <a:r>
              <a:rPr lang="en-US" dirty="0">
                <a:latin typeface="Courier" pitchFamily="2" charset="0"/>
              </a:rPr>
              <a:t> bins -b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BW FILES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        -o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OUTPUT NPZ</a:t>
            </a:r>
            <a:r>
              <a:rPr lang="en-US" dirty="0">
                <a:latin typeface="Courier" pitchFamily="2" charset="0"/>
              </a:rPr>
              <a:t>]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plotCorrelation</a:t>
            </a:r>
            <a:r>
              <a:rPr lang="en-US" dirty="0">
                <a:latin typeface="Courier" pitchFamily="2" charset="0"/>
              </a:rPr>
              <a:t> -in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OUTPUT NPZ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--</a:t>
            </a:r>
            <a:r>
              <a:rPr lang="en-US" dirty="0" err="1">
                <a:latin typeface="Courier" pitchFamily="2" charset="0"/>
              </a:rPr>
              <a:t>corMethod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pearson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--</a:t>
            </a:r>
            <a:r>
              <a:rPr lang="en-US" dirty="0" err="1">
                <a:latin typeface="Courier" pitchFamily="2" charset="0"/>
              </a:rPr>
              <a:t>whatToPlot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u="sng" dirty="0">
                <a:latin typeface="Courier" pitchFamily="2" charset="0"/>
              </a:rPr>
              <a:t>heatmap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-o [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HEATMAP OUTPUT</a:t>
            </a:r>
            <a:r>
              <a:rPr lang="en-US" dirty="0">
                <a:latin typeface="Courier" pitchFamily="2" charset="0"/>
              </a:rPr>
              <a:t>]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plotCorrelation</a:t>
            </a:r>
            <a:r>
              <a:rPr lang="en-US" dirty="0">
                <a:latin typeface="Courier" pitchFamily="2" charset="0"/>
              </a:rPr>
              <a:t> -in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OUTPUT NPZ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--</a:t>
            </a:r>
            <a:r>
              <a:rPr lang="en-US" dirty="0" err="1">
                <a:latin typeface="Courier" pitchFamily="2" charset="0"/>
              </a:rPr>
              <a:t>corMethod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pearson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--</a:t>
            </a:r>
            <a:r>
              <a:rPr lang="en-US" dirty="0" err="1">
                <a:latin typeface="Courier" pitchFamily="2" charset="0"/>
              </a:rPr>
              <a:t>whatToPlot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u="sng" dirty="0">
                <a:latin typeface="Courier" pitchFamily="2" charset="0"/>
              </a:rPr>
              <a:t>scatterplot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-o [</a:t>
            </a:r>
            <a:r>
              <a:rPr lang="en-US" dirty="0">
                <a:highlight>
                  <a:srgbClr val="C0C0C0"/>
                </a:highlight>
                <a:latin typeface="Courier" pitchFamily="2" charset="0"/>
              </a:rPr>
              <a:t>SCATTERPLOT OUTPUT</a:t>
            </a:r>
            <a:r>
              <a:rPr lang="en-US" dirty="0">
                <a:latin typeface="Courier" pitchFamily="2" charset="0"/>
              </a:rPr>
              <a:t>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628E10A-D6D6-5F4B-BA19-1ABBD371D867}"/>
              </a:ext>
            </a:extLst>
          </p:cNvPr>
          <p:cNvGrpSpPr/>
          <p:nvPr/>
        </p:nvGrpSpPr>
        <p:grpSpPr>
          <a:xfrm>
            <a:off x="4648200" y="1532897"/>
            <a:ext cx="6615070" cy="954107"/>
            <a:chOff x="4339442" y="1339971"/>
            <a:chExt cx="6615070" cy="9541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A1ADFF1-A4F6-C84F-A67A-7C715C6D90FC}"/>
                </a:ext>
              </a:extLst>
            </p:cNvPr>
            <p:cNvSpPr txBox="1"/>
            <p:nvPr/>
          </p:nvSpPr>
          <p:spPr>
            <a:xfrm>
              <a:off x="7514705" y="1339971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Load the program </a:t>
              </a:r>
              <a:r>
                <a:rPr lang="en-US" sz="2800" dirty="0" err="1"/>
                <a:t>deeptools</a:t>
              </a:r>
              <a:r>
                <a:rPr lang="en-US" sz="2800" dirty="0"/>
                <a:t>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xmlns="" id="{B3CE564C-61D0-FA44-B3ED-8EF7F911EA07}"/>
                </a:ext>
              </a:extLst>
            </p:cNvPr>
            <p:cNvSpPr/>
            <p:nvPr/>
          </p:nvSpPr>
          <p:spPr>
            <a:xfrm>
              <a:off x="7448203" y="1339971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C5A1F014-9F3F-A747-85B9-A5B5AA40B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9442" y="2135332"/>
              <a:ext cx="2876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C8E3B262-D23E-F14F-BB9E-F6D257A307C2}"/>
              </a:ext>
            </a:extLst>
          </p:cNvPr>
          <p:cNvGrpSpPr/>
          <p:nvPr/>
        </p:nvGrpSpPr>
        <p:grpSpPr>
          <a:xfrm>
            <a:off x="7756961" y="4192295"/>
            <a:ext cx="3506309" cy="2075155"/>
            <a:chOff x="7448203" y="1246911"/>
            <a:chExt cx="3506309" cy="20751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B6AF7E46-AA65-1C4A-BCB2-73F02F5E597E}"/>
                </a:ext>
              </a:extLst>
            </p:cNvPr>
            <p:cNvSpPr txBox="1"/>
            <p:nvPr/>
          </p:nvSpPr>
          <p:spPr>
            <a:xfrm>
              <a:off x="7514705" y="1591990"/>
              <a:ext cx="34398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Plot correlation and scatterplot comparisons.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E45D359B-DED9-DB47-AC3C-4FA05D2F7CD5}"/>
                </a:ext>
              </a:extLst>
            </p:cNvPr>
            <p:cNvSpPr/>
            <p:nvPr/>
          </p:nvSpPr>
          <p:spPr>
            <a:xfrm>
              <a:off x="7448203" y="1246911"/>
              <a:ext cx="3506309" cy="207515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330E503B-C481-8344-A8B2-D13437E4343B}"/>
              </a:ext>
            </a:extLst>
          </p:cNvPr>
          <p:cNvGrpSpPr/>
          <p:nvPr/>
        </p:nvGrpSpPr>
        <p:grpSpPr>
          <a:xfrm>
            <a:off x="7823463" y="2556655"/>
            <a:ext cx="3439807" cy="542231"/>
            <a:chOff x="7514705" y="1339971"/>
            <a:chExt cx="3439807" cy="5422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08E3D3B-025D-084D-B9B0-CB39DCE75CF5}"/>
                </a:ext>
              </a:extLst>
            </p:cNvPr>
            <p:cNvSpPr txBox="1"/>
            <p:nvPr/>
          </p:nvSpPr>
          <p:spPr>
            <a:xfrm>
              <a:off x="7514705" y="1339971"/>
              <a:ext cx="3439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Copy </a:t>
              </a:r>
              <a:r>
                <a:rPr lang="en-US" sz="2800" dirty="0" err="1"/>
                <a:t>bw</a:t>
              </a:r>
              <a:r>
                <a:rPr lang="en-US" sz="2800" dirty="0"/>
                <a:t> files.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xmlns="" id="{FD9BD5DB-F321-4842-BA4E-757328EF8C8F}"/>
                </a:ext>
              </a:extLst>
            </p:cNvPr>
            <p:cNvSpPr/>
            <p:nvPr/>
          </p:nvSpPr>
          <p:spPr>
            <a:xfrm>
              <a:off x="7596992" y="1339971"/>
              <a:ext cx="3357520" cy="54223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4D9952D-D57C-9848-9F45-07392BA46222}"/>
              </a:ext>
            </a:extLst>
          </p:cNvPr>
          <p:cNvGrpSpPr/>
          <p:nvPr/>
        </p:nvGrpSpPr>
        <p:grpSpPr>
          <a:xfrm>
            <a:off x="7823463" y="3309297"/>
            <a:ext cx="3439807" cy="542231"/>
            <a:chOff x="7514705" y="1339971"/>
            <a:chExt cx="3439807" cy="5422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50DE6A71-179D-AA40-923A-28320A0ED569}"/>
                </a:ext>
              </a:extLst>
            </p:cNvPr>
            <p:cNvSpPr txBox="1"/>
            <p:nvPr/>
          </p:nvSpPr>
          <p:spPr>
            <a:xfrm>
              <a:off x="7514705" y="1339971"/>
              <a:ext cx="3439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Summarize.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xmlns="" id="{89D114EF-17B0-5B4C-935D-C4C07D3E3FC1}"/>
                </a:ext>
              </a:extLst>
            </p:cNvPr>
            <p:cNvSpPr/>
            <p:nvPr/>
          </p:nvSpPr>
          <p:spPr>
            <a:xfrm>
              <a:off x="7596992" y="1339971"/>
              <a:ext cx="3357520" cy="54223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04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BC014A9-766C-3748-899A-9AB4E40E5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27" b="10349"/>
          <a:stretch/>
        </p:blipFill>
        <p:spPr>
          <a:xfrm>
            <a:off x="3662716" y="2653047"/>
            <a:ext cx="4890951" cy="3683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A9A847-4F40-8348-95B6-FF19A506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643953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study: Heart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8988CC-9A34-FE45-82F3-3FDD75D17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35034"/>
            <a:ext cx="8595360" cy="4945103"/>
          </a:xfrm>
        </p:spPr>
        <p:txBody>
          <a:bodyPr>
            <a:normAutofit/>
          </a:bodyPr>
          <a:lstStyle/>
          <a:p>
            <a:r>
              <a:rPr lang="en-US" dirty="0"/>
              <a:t>ENCODE Project</a:t>
            </a:r>
          </a:p>
          <a:p>
            <a:r>
              <a:rPr lang="en-US" dirty="0">
                <a:hlinkClick r:id="rId3"/>
              </a:rPr>
              <a:t>https://www.biorxiv.org/content/early/2017/07/21/166652</a:t>
            </a:r>
            <a:endParaRPr lang="en-US" dirty="0"/>
          </a:p>
          <a:p>
            <a:r>
              <a:rPr lang="en-US" dirty="0"/>
              <a:t>Heart: </a:t>
            </a:r>
            <a:r>
              <a:rPr lang="en-US" dirty="0" smtClean="0"/>
              <a:t>e11.5 </a:t>
            </a:r>
            <a:r>
              <a:rPr lang="en-US" dirty="0"/>
              <a:t>vs P0</a:t>
            </a:r>
          </a:p>
          <a:p>
            <a:pPr lvl="1"/>
            <a:r>
              <a:rPr lang="en-US" sz="2000" dirty="0"/>
              <a:t>H3K27ac and input</a:t>
            </a:r>
          </a:p>
          <a:p>
            <a:pPr lvl="1"/>
            <a:r>
              <a:rPr lang="en-US" sz="2000" dirty="0"/>
              <a:t>2 biological replicates</a:t>
            </a:r>
          </a:p>
          <a:p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9B2AFA2-E6E7-994F-8AA2-9ABD89ABA0C3}"/>
              </a:ext>
            </a:extLst>
          </p:cNvPr>
          <p:cNvSpPr/>
          <p:nvPr/>
        </p:nvSpPr>
        <p:spPr>
          <a:xfrm>
            <a:off x="4863313" y="6222775"/>
            <a:ext cx="598811" cy="210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6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command: </a:t>
            </a:r>
            <a:r>
              <a:rPr lang="en-US" dirty="0" err="1"/>
              <a:t>multiBWSummary</a:t>
            </a:r>
            <a:r>
              <a:rPr lang="en-US" dirty="0"/>
              <a:t> and </a:t>
            </a:r>
            <a:r>
              <a:rPr lang="en-US" dirty="0" err="1"/>
              <a:t>plotCorrelation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5408CAA-D26B-7940-A374-8B6845916574}"/>
              </a:ext>
            </a:extLst>
          </p:cNvPr>
          <p:cNvSpPr/>
          <p:nvPr/>
        </p:nvSpPr>
        <p:spPr>
          <a:xfrm>
            <a:off x="524105" y="2146384"/>
            <a:ext cx="1030372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deeptools</a:t>
            </a:r>
            <a:r>
              <a:rPr lang="en-US" dirty="0">
                <a:latin typeface="Courier" pitchFamily="2" charset="0"/>
              </a:rPr>
              <a:t>/2.5.0.1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cp</a:t>
            </a:r>
            <a:r>
              <a:rPr lang="en-US" dirty="0">
                <a:latin typeface="Courier" pitchFamily="2" charset="0"/>
              </a:rPr>
              <a:t> -</a:t>
            </a:r>
            <a:r>
              <a:rPr lang="en-US" dirty="0" err="1">
                <a:latin typeface="Courier" pitchFamily="2" charset="0"/>
              </a:rPr>
              <a:t>rp</a:t>
            </a:r>
            <a:r>
              <a:rPr lang="en-US" dirty="0">
                <a:latin typeface="Courier" pitchFamily="2" charset="0"/>
              </a:rPr>
              <a:t> ../../shared/processed/</a:t>
            </a:r>
            <a:r>
              <a:rPr lang="en-US" dirty="0" err="1">
                <a:latin typeface="Courier" pitchFamily="2" charset="0"/>
              </a:rPr>
              <a:t>ChIP-Seq</a:t>
            </a:r>
            <a:r>
              <a:rPr lang="en-US" dirty="0">
                <a:latin typeface="Courier" pitchFamily="2" charset="0"/>
              </a:rPr>
              <a:t>/bw_log2ratio .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multiBigwigSummary</a:t>
            </a:r>
            <a:r>
              <a:rPr lang="en-US" dirty="0">
                <a:latin typeface="Courier" pitchFamily="2" charset="0"/>
              </a:rPr>
              <a:t> bins -b 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bw_log2ratio/*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bw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        -o 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all_samples.H3K27ac.npz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plotCorrelation</a:t>
            </a:r>
            <a:r>
              <a:rPr lang="en-US" dirty="0">
                <a:latin typeface="Courier" pitchFamily="2" charset="0"/>
              </a:rPr>
              <a:t> -in 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all_samples.H3K27ac.npz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--</a:t>
            </a:r>
            <a:r>
              <a:rPr lang="en-US" dirty="0" err="1">
                <a:latin typeface="Courier" pitchFamily="2" charset="0"/>
              </a:rPr>
              <a:t>corMethod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pearson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--</a:t>
            </a:r>
            <a:r>
              <a:rPr lang="en-US" dirty="0" err="1">
                <a:latin typeface="Courier" pitchFamily="2" charset="0"/>
              </a:rPr>
              <a:t>whatToPlot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u="sng" dirty="0">
                <a:latin typeface="Courier" pitchFamily="2" charset="0"/>
              </a:rPr>
              <a:t>heatmap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-o 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all_samples.H3K27ac.heatmap.png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plotCorrelation</a:t>
            </a:r>
            <a:r>
              <a:rPr lang="en-US" dirty="0">
                <a:latin typeface="Courier" pitchFamily="2" charset="0"/>
              </a:rPr>
              <a:t> -in 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all_samples.H3K27ac.npz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--</a:t>
            </a:r>
            <a:r>
              <a:rPr lang="en-US" dirty="0" err="1">
                <a:latin typeface="Courier" pitchFamily="2" charset="0"/>
              </a:rPr>
              <a:t>corMethod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pearson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--</a:t>
            </a:r>
            <a:r>
              <a:rPr lang="en-US" dirty="0" err="1">
                <a:latin typeface="Courier" pitchFamily="2" charset="0"/>
              </a:rPr>
              <a:t>whatToPlot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u="sng" dirty="0">
                <a:latin typeface="Courier" pitchFamily="2" charset="0"/>
              </a:rPr>
              <a:t>scatterplot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-o </a:t>
            </a:r>
            <a:r>
              <a:rPr lang="en-US" dirty="0">
                <a:highlight>
                  <a:srgbClr val="C0C0C0"/>
                </a:highlight>
                <a:latin typeface="Courier" pitchFamily="2" charset="0"/>
              </a:rPr>
              <a:t>all_samples.H3K27ac.scatterplot.png</a:t>
            </a:r>
          </a:p>
        </p:txBody>
      </p:sp>
    </p:spTree>
    <p:extLst>
      <p:ext uri="{BB962C8B-B14F-4D97-AF65-F5344CB8AC3E}">
        <p14:creationId xmlns:p14="http://schemas.microsoft.com/office/powerpoint/2010/main" val="153956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8ECA64-16FD-9E48-93DC-F29B201C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plotting correlation (script7)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00EFB6E-1C41-FD4D-8BA7-3ACA13F39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6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output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5096E15-EE56-C34C-A884-F72C20E04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 the replicates correlate?</a:t>
            </a:r>
          </a:p>
          <a:p>
            <a:r>
              <a:rPr lang="en-US" sz="2800" dirty="0"/>
              <a:t>Verify that enrichment makes sense.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56D71A-9C30-0D4A-AF1F-9ACF8EEA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92" y="3058788"/>
            <a:ext cx="4399086" cy="3799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3EC074F-12E9-7B41-A0B2-F4DFE9E09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41" y="3058788"/>
            <a:ext cx="3799211" cy="379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A9A847-4F40-8348-95B6-FF19A506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643953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study: Questions we’ll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8988CC-9A34-FE45-82F3-3FDD75D17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35034"/>
            <a:ext cx="8595360" cy="49451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Did the experiment work (technically)?</a:t>
            </a:r>
          </a:p>
          <a:p>
            <a:pPr lvl="1"/>
            <a:r>
              <a:rPr lang="en-US" sz="2400" dirty="0"/>
              <a:t>Does it map?</a:t>
            </a:r>
          </a:p>
          <a:p>
            <a:pPr lvl="1"/>
            <a:r>
              <a:rPr lang="en-US" sz="2400" dirty="0"/>
              <a:t>Is there </a:t>
            </a:r>
            <a:r>
              <a:rPr lang="en-US" sz="2400" dirty="0" err="1"/>
              <a:t>ChIP</a:t>
            </a:r>
            <a:r>
              <a:rPr lang="en-US" sz="2400" dirty="0"/>
              <a:t> enrichment?</a:t>
            </a:r>
          </a:p>
          <a:p>
            <a:pPr lvl="1"/>
            <a:r>
              <a:rPr lang="en-US" sz="2400" dirty="0"/>
              <a:t>Do the biological replicates agree?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How do H3K27ac peaks change during heart development?</a:t>
            </a:r>
          </a:p>
          <a:p>
            <a:pPr lvl="1"/>
            <a:r>
              <a:rPr lang="en-US" sz="2400" dirty="0"/>
              <a:t>Are more peaks gained or lost?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Which transcription factors drive development?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7E4BE85-5C75-F54D-A0A0-8D40D355D845}"/>
              </a:ext>
            </a:extLst>
          </p:cNvPr>
          <p:cNvSpPr/>
          <p:nvPr/>
        </p:nvSpPr>
        <p:spPr>
          <a:xfrm>
            <a:off x="1487837" y="2495227"/>
            <a:ext cx="5153187" cy="426203"/>
          </a:xfrm>
          <a:prstGeom prst="rect">
            <a:avLst/>
          </a:prstGeom>
          <a:solidFill>
            <a:srgbClr val="D34817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0685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40CE0A7-A60B-BA49-9A94-C51ED62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1868"/>
            <a:ext cx="9418320" cy="1059873"/>
          </a:xfrm>
        </p:spPr>
        <p:txBody>
          <a:bodyPr>
            <a:noAutofit/>
          </a:bodyPr>
          <a:lstStyle/>
          <a:p>
            <a:r>
              <a:rPr lang="en-US" sz="5400" dirty="0"/>
              <a:t>Differential peak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224E731-96DC-8D41-9B0E-02FBCF6E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071742"/>
            <a:ext cx="9418320" cy="1691640"/>
          </a:xfrm>
        </p:spPr>
        <p:txBody>
          <a:bodyPr/>
          <a:lstStyle/>
          <a:p>
            <a:r>
              <a:rPr lang="en-US" dirty="0"/>
              <a:t>Peaks </a:t>
            </a:r>
            <a:r>
              <a:rPr lang="en-US" dirty="0">
                <a:sym typeface="Wingdings" pitchFamily="2" charset="2"/>
              </a:rPr>
              <a:t> peaks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7AD5B44-AA5B-8643-BE84-7DFE2B51ECFC}"/>
              </a:ext>
            </a:extLst>
          </p:cNvPr>
          <p:cNvGrpSpPr/>
          <p:nvPr/>
        </p:nvGrpSpPr>
        <p:grpSpPr>
          <a:xfrm>
            <a:off x="1461822" y="1548996"/>
            <a:ext cx="8634054" cy="5158613"/>
            <a:chOff x="1461821" y="1160894"/>
            <a:chExt cx="9108005" cy="54417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D7D30BA-EEF9-8A4D-8779-A783F80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821" y="1160894"/>
              <a:ext cx="9108005" cy="544178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25667A0-AA42-B844-83C9-B8545F89E47B}"/>
                </a:ext>
              </a:extLst>
            </p:cNvPr>
            <p:cNvSpPr/>
            <p:nvPr/>
          </p:nvSpPr>
          <p:spPr>
            <a:xfrm>
              <a:off x="1461821" y="3957974"/>
              <a:ext cx="2266072" cy="1185647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88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6353627-B755-1D40-9EBD-F1BDC82C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confident peaks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4B89370-DA72-9244-9D90-D917FAD3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Key idea:</a:t>
            </a:r>
          </a:p>
          <a:p>
            <a:pPr lvl="1"/>
            <a:r>
              <a:rPr lang="en-US" sz="2400" dirty="0"/>
              <a:t>Confident peaks: peaks shared between replicates</a:t>
            </a:r>
          </a:p>
          <a:p>
            <a:pPr lvl="1"/>
            <a:endParaRPr lang="en-US" sz="2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73A5FED5-B0A3-C14F-B373-6A7F79FD8A47}"/>
              </a:ext>
            </a:extLst>
          </p:cNvPr>
          <p:cNvSpPr/>
          <p:nvPr/>
        </p:nvSpPr>
        <p:spPr>
          <a:xfrm>
            <a:off x="3920359" y="3363310"/>
            <a:ext cx="2490951" cy="2490951"/>
          </a:xfrm>
          <a:prstGeom prst="ellipse">
            <a:avLst/>
          </a:prstGeom>
          <a:solidFill>
            <a:srgbClr val="D3481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F336BD4-B725-244F-8D74-42F106E22630}"/>
              </a:ext>
            </a:extLst>
          </p:cNvPr>
          <p:cNvSpPr/>
          <p:nvPr/>
        </p:nvSpPr>
        <p:spPr>
          <a:xfrm>
            <a:off x="4445878" y="3363310"/>
            <a:ext cx="2490951" cy="2490951"/>
          </a:xfrm>
          <a:prstGeom prst="ellipse">
            <a:avLst/>
          </a:prstGeom>
          <a:solidFill>
            <a:srgbClr val="D34817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B2804B0-EECA-9E42-B524-AC85787F5D2B}"/>
              </a:ext>
            </a:extLst>
          </p:cNvPr>
          <p:cNvSpPr txBox="1"/>
          <p:nvPr/>
        </p:nvSpPr>
        <p:spPr>
          <a:xfrm>
            <a:off x="2900856" y="3489435"/>
            <a:ext cx="142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Replicate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C26B00-EC94-204D-A5C8-38C587C83511}"/>
              </a:ext>
            </a:extLst>
          </p:cNvPr>
          <p:cNvSpPr txBox="1"/>
          <p:nvPr/>
        </p:nvSpPr>
        <p:spPr>
          <a:xfrm>
            <a:off x="6663559" y="3489435"/>
            <a:ext cx="142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Replicate 2</a:t>
            </a:r>
          </a:p>
        </p:txBody>
      </p:sp>
    </p:spTree>
    <p:extLst>
      <p:ext uri="{BB962C8B-B14F-4D97-AF65-F5344CB8AC3E}">
        <p14:creationId xmlns:p14="http://schemas.microsoft.com/office/powerpoint/2010/main" val="68061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command: </a:t>
            </a:r>
            <a:r>
              <a:rPr lang="en-US" dirty="0" err="1"/>
              <a:t>bedtools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5408CAA-D26B-7940-A374-8B6845916574}"/>
              </a:ext>
            </a:extLst>
          </p:cNvPr>
          <p:cNvSpPr/>
          <p:nvPr/>
        </p:nvSpPr>
        <p:spPr>
          <a:xfrm>
            <a:off x="524105" y="2550043"/>
            <a:ext cx="111630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bedtools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cp</a:t>
            </a:r>
            <a:r>
              <a:rPr lang="en-US" dirty="0">
                <a:latin typeface="Courier" pitchFamily="2" charset="0"/>
              </a:rPr>
              <a:t> -</a:t>
            </a:r>
            <a:r>
              <a:rPr lang="en-US" dirty="0" err="1">
                <a:latin typeface="Courier" pitchFamily="2" charset="0"/>
              </a:rPr>
              <a:t>rp</a:t>
            </a:r>
            <a:r>
              <a:rPr lang="en-US" dirty="0">
                <a:latin typeface="Courier" pitchFamily="2" charset="0"/>
              </a:rPr>
              <a:t> ../../shared/processed/</a:t>
            </a:r>
            <a:r>
              <a:rPr lang="en-US" dirty="0" err="1">
                <a:latin typeface="Courier" pitchFamily="2" charset="0"/>
              </a:rPr>
              <a:t>ChIP-Seq</a:t>
            </a:r>
            <a:r>
              <a:rPr lang="en-US" dirty="0">
                <a:latin typeface="Courier" pitchFamily="2" charset="0"/>
              </a:rPr>
              <a:t>/peaks .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get replicate common</a:t>
            </a:r>
          </a:p>
          <a:p>
            <a:r>
              <a:rPr lang="en-US" dirty="0" err="1">
                <a:latin typeface="Courier" pitchFamily="2" charset="0"/>
              </a:rPr>
              <a:t>bedtools</a:t>
            </a:r>
            <a:r>
              <a:rPr lang="en-US" dirty="0">
                <a:latin typeface="Courier" pitchFamily="2" charset="0"/>
              </a:rPr>
              <a:t> window -w 2000\</a:t>
            </a:r>
          </a:p>
          <a:p>
            <a:r>
              <a:rPr lang="en-US" dirty="0">
                <a:latin typeface="Courier" pitchFamily="2" charset="0"/>
              </a:rPr>
              <a:t>                -u\</a:t>
            </a:r>
          </a:p>
          <a:p>
            <a:r>
              <a:rPr lang="en-US" dirty="0">
                <a:latin typeface="Courier" pitchFamily="2" charset="0"/>
              </a:rPr>
              <a:t>                -a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PEAKS1 INPUT BED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-b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PEAKS2 INPUT BED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&gt; [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OUTPUT PEAKS BED</a:t>
            </a:r>
            <a:r>
              <a:rPr lang="en-US" dirty="0">
                <a:latin typeface="Courier" pitchFamily="2" charset="0"/>
              </a:rPr>
              <a:t>]</a:t>
            </a: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628E10A-D6D6-5F4B-BA19-1ABBD371D867}"/>
              </a:ext>
            </a:extLst>
          </p:cNvPr>
          <p:cNvGrpSpPr/>
          <p:nvPr/>
        </p:nvGrpSpPr>
        <p:grpSpPr>
          <a:xfrm>
            <a:off x="4648200" y="2384231"/>
            <a:ext cx="6615070" cy="530607"/>
            <a:chOff x="4339442" y="1339971"/>
            <a:chExt cx="6615070" cy="5306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A1ADFF1-A4F6-C84F-A67A-7C715C6D90FC}"/>
                </a:ext>
              </a:extLst>
            </p:cNvPr>
            <p:cNvSpPr txBox="1"/>
            <p:nvPr/>
          </p:nvSpPr>
          <p:spPr>
            <a:xfrm>
              <a:off x="7514705" y="1339971"/>
              <a:ext cx="3439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Load </a:t>
              </a:r>
              <a:r>
                <a:rPr lang="en-US" sz="2800" dirty="0" err="1"/>
                <a:t>bedtools</a:t>
              </a:r>
              <a:r>
                <a:rPr lang="en-US" sz="2800" dirty="0"/>
                <a:t>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xmlns="" id="{B3CE564C-61D0-FA44-B3ED-8EF7F911EA07}"/>
                </a:ext>
              </a:extLst>
            </p:cNvPr>
            <p:cNvSpPr/>
            <p:nvPr/>
          </p:nvSpPr>
          <p:spPr>
            <a:xfrm>
              <a:off x="7448203" y="1392521"/>
              <a:ext cx="3506309" cy="47805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C5A1F014-9F3F-A747-85B9-A5B5AA40B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9442" y="1672877"/>
              <a:ext cx="2876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C56CCACB-CF5A-664C-A821-00CD402BFAB1}"/>
              </a:ext>
            </a:extLst>
          </p:cNvPr>
          <p:cNvGrpSpPr/>
          <p:nvPr/>
        </p:nvGrpSpPr>
        <p:grpSpPr>
          <a:xfrm>
            <a:off x="6936828" y="2960001"/>
            <a:ext cx="4326442" cy="530607"/>
            <a:chOff x="6628070" y="1339971"/>
            <a:chExt cx="4326442" cy="5306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D0995C31-77C3-FA46-9A98-E0511C9AC033}"/>
                </a:ext>
              </a:extLst>
            </p:cNvPr>
            <p:cNvSpPr txBox="1"/>
            <p:nvPr/>
          </p:nvSpPr>
          <p:spPr>
            <a:xfrm>
              <a:off x="7514705" y="1339971"/>
              <a:ext cx="3439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Copy peaks.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xmlns="" id="{01EB8CC7-393A-7441-9583-F03AC8D0E290}"/>
                </a:ext>
              </a:extLst>
            </p:cNvPr>
            <p:cNvSpPr/>
            <p:nvPr/>
          </p:nvSpPr>
          <p:spPr>
            <a:xfrm>
              <a:off x="7448203" y="1392521"/>
              <a:ext cx="3506309" cy="47805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0CFC78F9-6BAC-D84D-A2CC-D33731420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8070" y="1672877"/>
              <a:ext cx="58737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73D101B2-62EB-6741-B739-98EEE833A9C3}"/>
              </a:ext>
            </a:extLst>
          </p:cNvPr>
          <p:cNvGrpSpPr/>
          <p:nvPr/>
        </p:nvGrpSpPr>
        <p:grpSpPr>
          <a:xfrm>
            <a:off x="4648200" y="3678578"/>
            <a:ext cx="6615070" cy="530607"/>
            <a:chOff x="4339442" y="1339971"/>
            <a:chExt cx="6615070" cy="53060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E91E1521-7A23-9548-A563-E82C8C5F9405}"/>
                </a:ext>
              </a:extLst>
            </p:cNvPr>
            <p:cNvSpPr txBox="1"/>
            <p:nvPr/>
          </p:nvSpPr>
          <p:spPr>
            <a:xfrm>
              <a:off x="7514705" y="1339971"/>
              <a:ext cx="3439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e11.5 peaks.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xmlns="" id="{D2D04CCA-F71D-4F44-AC2D-B991B4E8A954}"/>
                </a:ext>
              </a:extLst>
            </p:cNvPr>
            <p:cNvSpPr/>
            <p:nvPr/>
          </p:nvSpPr>
          <p:spPr>
            <a:xfrm>
              <a:off x="7448203" y="1392521"/>
              <a:ext cx="3506309" cy="47805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15CA510A-3C51-CF46-ADE1-1726F2C8CB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9442" y="1672877"/>
              <a:ext cx="28760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728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command: </a:t>
            </a:r>
            <a:r>
              <a:rPr lang="en-US" dirty="0" err="1"/>
              <a:t>bedtools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5408CAA-D26B-7940-A374-8B6845916574}"/>
              </a:ext>
            </a:extLst>
          </p:cNvPr>
          <p:cNvSpPr/>
          <p:nvPr/>
        </p:nvSpPr>
        <p:spPr>
          <a:xfrm>
            <a:off x="524105" y="2550050"/>
            <a:ext cx="111630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bedtools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cp</a:t>
            </a:r>
            <a:r>
              <a:rPr lang="en-US" dirty="0">
                <a:latin typeface="Courier" pitchFamily="2" charset="0"/>
              </a:rPr>
              <a:t> -</a:t>
            </a:r>
            <a:r>
              <a:rPr lang="en-US" dirty="0" err="1">
                <a:latin typeface="Courier" pitchFamily="2" charset="0"/>
              </a:rPr>
              <a:t>rp</a:t>
            </a:r>
            <a:r>
              <a:rPr lang="en-US" dirty="0">
                <a:latin typeface="Courier" pitchFamily="2" charset="0"/>
              </a:rPr>
              <a:t> ../../shared/processed/</a:t>
            </a:r>
            <a:r>
              <a:rPr lang="en-US" dirty="0" err="1">
                <a:latin typeface="Courier" pitchFamily="2" charset="0"/>
              </a:rPr>
              <a:t>ChIP-Seq</a:t>
            </a:r>
            <a:r>
              <a:rPr lang="en-US" dirty="0">
                <a:latin typeface="Courier" pitchFamily="2" charset="0"/>
              </a:rPr>
              <a:t>/peaks .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get replicate common</a:t>
            </a:r>
          </a:p>
          <a:p>
            <a:r>
              <a:rPr lang="en-US" dirty="0" err="1">
                <a:latin typeface="Courier" pitchFamily="2" charset="0"/>
              </a:rPr>
              <a:t>bedtools</a:t>
            </a:r>
            <a:r>
              <a:rPr lang="en-US" dirty="0">
                <a:latin typeface="Courier" pitchFamily="2" charset="0"/>
              </a:rPr>
              <a:t> window -w 2000\</a:t>
            </a:r>
          </a:p>
          <a:p>
            <a:r>
              <a:rPr lang="en-US" dirty="0">
                <a:latin typeface="Courier" pitchFamily="2" charset="0"/>
              </a:rPr>
              <a:t>                -u\</a:t>
            </a:r>
          </a:p>
          <a:p>
            <a:r>
              <a:rPr lang="en-US" dirty="0">
                <a:latin typeface="Courier" pitchFamily="2" charset="0"/>
              </a:rPr>
              <a:t>                -a 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peaks/heart.e11.5.rep1.ChIP-Seq_summits.bed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-b 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peaks/heart.e11.5.rep2.ChIP-Seq_summits.bed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&gt; 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peaks/heart.e11.5.common.ChIP-Seq_summits.bed</a:t>
            </a: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78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8ECA64-16FD-9E48-93DC-F29B201C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processing peaks (script8)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00EFB6E-1C41-FD4D-8BA7-3ACA13F39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Example: e11.5</a:t>
            </a:r>
          </a:p>
          <a:p>
            <a:r>
              <a:rPr lang="en-US" sz="2800" dirty="0"/>
              <a:t>You do: p0</a:t>
            </a:r>
          </a:p>
        </p:txBody>
      </p:sp>
    </p:spTree>
    <p:extLst>
      <p:ext uri="{BB962C8B-B14F-4D97-AF65-F5344CB8AC3E}">
        <p14:creationId xmlns:p14="http://schemas.microsoft.com/office/powerpoint/2010/main" val="215524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output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5096E15-EE56-C34C-A884-F72C20E04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803918" cy="4351337"/>
          </a:xfrm>
        </p:spPr>
        <p:txBody>
          <a:bodyPr>
            <a:normAutofit/>
          </a:bodyPr>
          <a:lstStyle/>
          <a:p>
            <a:r>
              <a:rPr lang="en-US" sz="2800" dirty="0"/>
              <a:t>How many peaks are there in each replicate?</a:t>
            </a:r>
          </a:p>
          <a:p>
            <a:r>
              <a:rPr lang="en-US" sz="2800" dirty="0"/>
              <a:t>How many peaks are common between replicates?</a:t>
            </a:r>
          </a:p>
        </p:txBody>
      </p:sp>
    </p:spTree>
    <p:extLst>
      <p:ext uri="{BB962C8B-B14F-4D97-AF65-F5344CB8AC3E}">
        <p14:creationId xmlns:p14="http://schemas.microsoft.com/office/powerpoint/2010/main" val="42878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A9A847-4F40-8348-95B6-FF19A506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643953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study: Questions we’ll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8988CC-9A34-FE45-82F3-3FDD75D17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35034"/>
            <a:ext cx="8595360" cy="49451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Did the experiment work (technically)?</a:t>
            </a:r>
          </a:p>
          <a:p>
            <a:pPr lvl="1"/>
            <a:r>
              <a:rPr lang="en-US" sz="2400" dirty="0"/>
              <a:t>Does it map?</a:t>
            </a:r>
          </a:p>
          <a:p>
            <a:pPr lvl="1"/>
            <a:r>
              <a:rPr lang="en-US" sz="2400" dirty="0"/>
              <a:t>Is there </a:t>
            </a:r>
            <a:r>
              <a:rPr lang="en-US" sz="2400" dirty="0" err="1"/>
              <a:t>ChIP</a:t>
            </a:r>
            <a:r>
              <a:rPr lang="en-US" sz="2400" dirty="0"/>
              <a:t> enrichment?</a:t>
            </a:r>
          </a:p>
          <a:p>
            <a:pPr lvl="1"/>
            <a:r>
              <a:rPr lang="en-US" sz="2400" dirty="0"/>
              <a:t>Do the biological replicates agree?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How do H3K27ac peaks change during heart development?</a:t>
            </a:r>
          </a:p>
          <a:p>
            <a:pPr lvl="1"/>
            <a:r>
              <a:rPr lang="en-US" sz="2400" dirty="0"/>
              <a:t>Are more peaks gained or lost?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Which transcription factors drive development?</a:t>
            </a:r>
          </a:p>
        </p:txBody>
      </p:sp>
    </p:spTree>
    <p:extLst>
      <p:ext uri="{BB962C8B-B14F-4D97-AF65-F5344CB8AC3E}">
        <p14:creationId xmlns:p14="http://schemas.microsoft.com/office/powerpoint/2010/main" val="19074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6353627-B755-1D40-9EBD-F1BDC82C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biologically interesting peaks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4B89370-DA72-9244-9D90-D917FAD3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Unique to e11.5 heart</a:t>
            </a:r>
          </a:p>
          <a:p>
            <a:r>
              <a:rPr lang="en-US" sz="2800" dirty="0">
                <a:solidFill>
                  <a:srgbClr val="00B0F0"/>
                </a:solidFill>
              </a:rPr>
              <a:t>Unique to p0 heart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0E197874-D8CB-9440-B561-93FBB2FBBB1F}"/>
              </a:ext>
            </a:extLst>
          </p:cNvPr>
          <p:cNvSpPr/>
          <p:nvPr/>
        </p:nvSpPr>
        <p:spPr>
          <a:xfrm>
            <a:off x="3920359" y="3363310"/>
            <a:ext cx="2490951" cy="2490951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542A5C7-D27E-D846-A4D7-A86D87BC5A30}"/>
              </a:ext>
            </a:extLst>
          </p:cNvPr>
          <p:cNvSpPr/>
          <p:nvPr/>
        </p:nvSpPr>
        <p:spPr>
          <a:xfrm>
            <a:off x="4445878" y="3363310"/>
            <a:ext cx="2490951" cy="2490951"/>
          </a:xfrm>
          <a:prstGeom prst="ellipse">
            <a:avLst/>
          </a:prstGeom>
          <a:solidFill>
            <a:srgbClr val="00B0F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E78D3B-48B3-714A-A77D-4B88B2562909}"/>
              </a:ext>
            </a:extLst>
          </p:cNvPr>
          <p:cNvSpPr txBox="1"/>
          <p:nvPr/>
        </p:nvSpPr>
        <p:spPr>
          <a:xfrm>
            <a:off x="2993844" y="3489435"/>
            <a:ext cx="1429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e11.5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E480786-19A8-2B44-B5A5-459CCF9C4203}"/>
              </a:ext>
            </a:extLst>
          </p:cNvPr>
          <p:cNvSpPr txBox="1"/>
          <p:nvPr/>
        </p:nvSpPr>
        <p:spPr>
          <a:xfrm>
            <a:off x="6756547" y="3489435"/>
            <a:ext cx="1429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p0</a:t>
            </a:r>
          </a:p>
        </p:txBody>
      </p:sp>
    </p:spTree>
    <p:extLst>
      <p:ext uri="{BB962C8B-B14F-4D97-AF65-F5344CB8AC3E}">
        <p14:creationId xmlns:p14="http://schemas.microsoft.com/office/powerpoint/2010/main" val="324064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command: </a:t>
            </a:r>
            <a:r>
              <a:rPr lang="en-US" dirty="0" err="1"/>
              <a:t>bedtools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5408CAA-D26B-7940-A374-8B6845916574}"/>
              </a:ext>
            </a:extLst>
          </p:cNvPr>
          <p:cNvSpPr/>
          <p:nvPr/>
        </p:nvSpPr>
        <p:spPr>
          <a:xfrm>
            <a:off x="524105" y="2938930"/>
            <a:ext cx="111630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bedtools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get early unique</a:t>
            </a:r>
          </a:p>
          <a:p>
            <a:r>
              <a:rPr lang="en-US" dirty="0" err="1">
                <a:latin typeface="Courier" pitchFamily="2" charset="0"/>
              </a:rPr>
              <a:t>bedtools</a:t>
            </a:r>
            <a:r>
              <a:rPr lang="en-US" dirty="0">
                <a:latin typeface="Courier" pitchFamily="2" charset="0"/>
              </a:rPr>
              <a:t> window -w 2000\</a:t>
            </a:r>
          </a:p>
          <a:p>
            <a:r>
              <a:rPr lang="en-US" dirty="0">
                <a:latin typeface="Courier" pitchFamily="2" charset="0"/>
              </a:rPr>
              <a:t>               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-v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-a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INPUT PEAKS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-b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INPUT PEAKS TO REMOVE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&gt; [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OUTPUT PEAKS</a:t>
            </a:r>
            <a:r>
              <a:rPr lang="en-US" dirty="0">
                <a:latin typeface="Courier" pitchFamily="2" charset="0"/>
              </a:rPr>
              <a:t>]</a:t>
            </a:r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628E10A-D6D6-5F4B-BA19-1ABBD371D867}"/>
              </a:ext>
            </a:extLst>
          </p:cNvPr>
          <p:cNvGrpSpPr/>
          <p:nvPr/>
        </p:nvGrpSpPr>
        <p:grpSpPr>
          <a:xfrm>
            <a:off x="3510455" y="2773118"/>
            <a:ext cx="7752815" cy="551627"/>
            <a:chOff x="3201697" y="1339971"/>
            <a:chExt cx="7752815" cy="5516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A1ADFF1-A4F6-C84F-A67A-7C715C6D90FC}"/>
                </a:ext>
              </a:extLst>
            </p:cNvPr>
            <p:cNvSpPr txBox="1"/>
            <p:nvPr/>
          </p:nvSpPr>
          <p:spPr>
            <a:xfrm>
              <a:off x="7514705" y="1339971"/>
              <a:ext cx="3439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Load </a:t>
              </a:r>
              <a:r>
                <a:rPr lang="en-US" sz="2800" dirty="0" err="1"/>
                <a:t>bedtools</a:t>
              </a:r>
              <a:r>
                <a:rPr lang="en-US" sz="2800" dirty="0"/>
                <a:t>.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xmlns="" id="{B3CE564C-61D0-FA44-B3ED-8EF7F911EA07}"/>
                </a:ext>
              </a:extLst>
            </p:cNvPr>
            <p:cNvSpPr/>
            <p:nvPr/>
          </p:nvSpPr>
          <p:spPr>
            <a:xfrm>
              <a:off x="7448203" y="1360991"/>
              <a:ext cx="3506309" cy="5306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C5A1F014-9F3F-A747-85B9-A5B5AA40B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1697" y="1672877"/>
              <a:ext cx="401375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CEBA58F-9322-494D-A539-0E7CEB8C6057}"/>
              </a:ext>
            </a:extLst>
          </p:cNvPr>
          <p:cNvGrpSpPr/>
          <p:nvPr/>
        </p:nvGrpSpPr>
        <p:grpSpPr>
          <a:xfrm>
            <a:off x="3510455" y="3797876"/>
            <a:ext cx="7752815" cy="551627"/>
            <a:chOff x="3201697" y="1339971"/>
            <a:chExt cx="7752815" cy="55162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4E4B842-E8C8-7440-BE30-4EE063DDE703}"/>
                </a:ext>
              </a:extLst>
            </p:cNvPr>
            <p:cNvSpPr txBox="1"/>
            <p:nvPr/>
          </p:nvSpPr>
          <p:spPr>
            <a:xfrm>
              <a:off x="7514705" y="1339971"/>
              <a:ext cx="3439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Get e11.5-unique.</a:t>
              </a:r>
              <a:endParaRPr lang="en-US" sz="2800" dirty="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xmlns="" id="{AB105388-C199-3D42-8EB4-2AF80D213AAA}"/>
                </a:ext>
              </a:extLst>
            </p:cNvPr>
            <p:cNvSpPr/>
            <p:nvPr/>
          </p:nvSpPr>
          <p:spPr>
            <a:xfrm>
              <a:off x="7448203" y="1360991"/>
              <a:ext cx="3506309" cy="5306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9F3A1377-B2B9-1544-878A-F82D27401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1697" y="1756957"/>
              <a:ext cx="401375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47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command: </a:t>
            </a:r>
            <a:r>
              <a:rPr lang="en-US" dirty="0" err="1"/>
              <a:t>bedtools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5408CAA-D26B-7940-A374-8B6845916574}"/>
              </a:ext>
            </a:extLst>
          </p:cNvPr>
          <p:cNvSpPr/>
          <p:nvPr/>
        </p:nvSpPr>
        <p:spPr>
          <a:xfrm>
            <a:off x="524105" y="2949441"/>
            <a:ext cx="111630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bedtools</a:t>
            </a:r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# get early unique</a:t>
            </a:r>
          </a:p>
          <a:p>
            <a:r>
              <a:rPr lang="en-US" dirty="0" err="1">
                <a:latin typeface="Courier" pitchFamily="2" charset="0"/>
              </a:rPr>
              <a:t>bedtools</a:t>
            </a:r>
            <a:r>
              <a:rPr lang="en-US" dirty="0">
                <a:latin typeface="Courier" pitchFamily="2" charset="0"/>
              </a:rPr>
              <a:t> window -w 2000\</a:t>
            </a:r>
          </a:p>
          <a:p>
            <a:r>
              <a:rPr lang="en-US" dirty="0">
                <a:latin typeface="Courier" pitchFamily="2" charset="0"/>
              </a:rPr>
              <a:t>                </a:t>
            </a: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-v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-a 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peaks/heart.e11.5.common.ChIP-Seq_summits.bed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-b 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peaks/heart.p0.common.ChIP-Seq_summits.bed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&gt; 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peaks/</a:t>
            </a:r>
            <a:r>
              <a:rPr lang="en-US" dirty="0" err="1">
                <a:highlight>
                  <a:srgbClr val="FF00FF"/>
                </a:highlight>
                <a:latin typeface="Courier" pitchFamily="2" charset="0"/>
              </a:rPr>
              <a:t>heart.early_unique.ChIP-Seq_summits.bed</a:t>
            </a:r>
            <a:endParaRPr lang="en-US" dirty="0">
              <a:highlight>
                <a:srgbClr val="FF00FF"/>
              </a:highlight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8ECA64-16FD-9E48-93DC-F29B201C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processing peaks (script8)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00EFB6E-1C41-FD4D-8BA7-3ACA13F39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Example: e11.5-unique</a:t>
            </a:r>
          </a:p>
          <a:p>
            <a:r>
              <a:rPr lang="en-US" sz="2800" dirty="0"/>
              <a:t>You do: p0-unique</a:t>
            </a:r>
          </a:p>
        </p:txBody>
      </p:sp>
    </p:spTree>
    <p:extLst>
      <p:ext uri="{BB962C8B-B14F-4D97-AF65-F5344CB8AC3E}">
        <p14:creationId xmlns:p14="http://schemas.microsoft.com/office/powerpoint/2010/main" val="227310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output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5096E15-EE56-C34C-A884-F72C20E04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many peaks are unique to e11.5? </a:t>
            </a:r>
          </a:p>
          <a:p>
            <a:r>
              <a:rPr lang="en-US" sz="2800" dirty="0"/>
              <a:t>How many peaks are unique to p0?</a:t>
            </a:r>
          </a:p>
        </p:txBody>
      </p:sp>
    </p:spTree>
    <p:extLst>
      <p:ext uri="{BB962C8B-B14F-4D97-AF65-F5344CB8AC3E}">
        <p14:creationId xmlns:p14="http://schemas.microsoft.com/office/powerpoint/2010/main" val="189579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A9A847-4F40-8348-95B6-FF19A506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643953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study: Questions we’ll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8988CC-9A34-FE45-82F3-3FDD75D17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35034"/>
            <a:ext cx="8595360" cy="49451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Did the experiment work (technically)?</a:t>
            </a:r>
          </a:p>
          <a:p>
            <a:pPr lvl="1"/>
            <a:r>
              <a:rPr lang="en-US" sz="2400" dirty="0"/>
              <a:t>Does it map?</a:t>
            </a:r>
          </a:p>
          <a:p>
            <a:pPr lvl="1"/>
            <a:r>
              <a:rPr lang="en-US" sz="2400" dirty="0"/>
              <a:t>Is there </a:t>
            </a:r>
            <a:r>
              <a:rPr lang="en-US" sz="2400" dirty="0" err="1"/>
              <a:t>ChIP</a:t>
            </a:r>
            <a:r>
              <a:rPr lang="en-US" sz="2400" dirty="0"/>
              <a:t> enrichment?</a:t>
            </a:r>
          </a:p>
          <a:p>
            <a:pPr lvl="1"/>
            <a:r>
              <a:rPr lang="en-US" sz="2400" dirty="0"/>
              <a:t>Do the biological replicates agree?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How do H3K27ac peaks change during heart development?</a:t>
            </a:r>
          </a:p>
          <a:p>
            <a:pPr lvl="1"/>
            <a:r>
              <a:rPr lang="en-US" sz="2400" dirty="0"/>
              <a:t>Are more peaks gained or lost?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Which transcription factors drive development?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7E4BE85-5C75-F54D-A0A0-8D40D355D845}"/>
              </a:ext>
            </a:extLst>
          </p:cNvPr>
          <p:cNvSpPr/>
          <p:nvPr/>
        </p:nvSpPr>
        <p:spPr>
          <a:xfrm>
            <a:off x="1261872" y="3494483"/>
            <a:ext cx="8044860" cy="1240249"/>
          </a:xfrm>
          <a:prstGeom prst="rect">
            <a:avLst/>
          </a:prstGeom>
          <a:solidFill>
            <a:srgbClr val="D34817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40CE0A7-A60B-BA49-9A94-C51ED62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1868"/>
            <a:ext cx="9963176" cy="1059873"/>
          </a:xfrm>
        </p:spPr>
        <p:txBody>
          <a:bodyPr>
            <a:normAutofit/>
          </a:bodyPr>
          <a:lstStyle/>
          <a:p>
            <a:r>
              <a:rPr lang="en-US" dirty="0"/>
              <a:t>Heatmap</a:t>
            </a:r>
            <a:r>
              <a:rPr lang="en-US" u="sng" dirty="0"/>
              <a:t>s</a:t>
            </a:r>
            <a:r>
              <a:rPr lang="en-US" dirty="0"/>
              <a:t> of peaks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224E731-96DC-8D41-9B0E-02FBCF6E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071742"/>
            <a:ext cx="9418320" cy="1691640"/>
          </a:xfrm>
        </p:spPr>
        <p:txBody>
          <a:bodyPr/>
          <a:lstStyle/>
          <a:p>
            <a:r>
              <a:rPr lang="en-US" dirty="0"/>
              <a:t>peaks + </a:t>
            </a:r>
            <a:r>
              <a:rPr lang="en-US" dirty="0" err="1"/>
              <a:t>bigWig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 matrix  heatmap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7AD5B44-AA5B-8643-BE84-7DFE2B51ECFC}"/>
              </a:ext>
            </a:extLst>
          </p:cNvPr>
          <p:cNvGrpSpPr/>
          <p:nvPr/>
        </p:nvGrpSpPr>
        <p:grpSpPr>
          <a:xfrm>
            <a:off x="1461822" y="1548996"/>
            <a:ext cx="8634054" cy="5158613"/>
            <a:chOff x="1461821" y="1160894"/>
            <a:chExt cx="9108005" cy="54417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D7D30BA-EEF9-8A4D-8779-A783F80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821" y="1160894"/>
              <a:ext cx="9108005" cy="544178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0E3D63FC-61B0-8641-8E8A-971BAC42AB47}"/>
                </a:ext>
              </a:extLst>
            </p:cNvPr>
            <p:cNvSpPr/>
            <p:nvPr/>
          </p:nvSpPr>
          <p:spPr>
            <a:xfrm>
              <a:off x="4046953" y="3857487"/>
              <a:ext cx="1292514" cy="2745192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A5F2293-E0C6-674A-9944-73794C43E4F1}"/>
                </a:ext>
              </a:extLst>
            </p:cNvPr>
            <p:cNvSpPr/>
            <p:nvPr/>
          </p:nvSpPr>
          <p:spPr>
            <a:xfrm>
              <a:off x="5339467" y="4639996"/>
              <a:ext cx="2942830" cy="1962684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1FC821DB-A1B5-F44A-9221-DF6F4DAD06DE}"/>
                </a:ext>
              </a:extLst>
            </p:cNvPr>
            <p:cNvSpPr/>
            <p:nvPr/>
          </p:nvSpPr>
          <p:spPr>
            <a:xfrm>
              <a:off x="3205513" y="4121190"/>
              <a:ext cx="841440" cy="465711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007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B019E11-8AD6-564B-8A07-E379A888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56473"/>
            <a:ext cx="9692640" cy="766685"/>
          </a:xfrm>
        </p:spPr>
        <p:txBody>
          <a:bodyPr>
            <a:normAutofit/>
          </a:bodyPr>
          <a:lstStyle/>
          <a:p>
            <a:r>
              <a:rPr lang="en-US" dirty="0"/>
              <a:t>Side-by-side heatmaps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FA0052B-27B1-6642-95D9-CD0D0A3CB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9" t="24547" r="2444" b="69236"/>
          <a:stretch/>
        </p:blipFill>
        <p:spPr>
          <a:xfrm>
            <a:off x="1432550" y="1313675"/>
            <a:ext cx="9620250" cy="952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CB396F2-250B-9E4D-AC1C-ACE3E11E1481}"/>
              </a:ext>
            </a:extLst>
          </p:cNvPr>
          <p:cNvSpPr/>
          <p:nvPr/>
        </p:nvSpPr>
        <p:spPr>
          <a:xfrm>
            <a:off x="14382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BA7F46E-D30F-2C46-9947-9E5635074244}"/>
              </a:ext>
            </a:extLst>
          </p:cNvPr>
          <p:cNvSpPr/>
          <p:nvPr/>
        </p:nvSpPr>
        <p:spPr>
          <a:xfrm>
            <a:off x="15716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DAF2EF-5341-854E-A9EB-5AE0614DDE1F}"/>
              </a:ext>
            </a:extLst>
          </p:cNvPr>
          <p:cNvSpPr/>
          <p:nvPr/>
        </p:nvSpPr>
        <p:spPr>
          <a:xfrm>
            <a:off x="17049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29183D0-3FE8-8141-A2C5-C16D5BEC7194}"/>
              </a:ext>
            </a:extLst>
          </p:cNvPr>
          <p:cNvSpPr/>
          <p:nvPr/>
        </p:nvSpPr>
        <p:spPr>
          <a:xfrm>
            <a:off x="1838325" y="2253249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F745DB1-3C7F-1245-A17C-DF944C46F896}"/>
              </a:ext>
            </a:extLst>
          </p:cNvPr>
          <p:cNvSpPr/>
          <p:nvPr/>
        </p:nvSpPr>
        <p:spPr>
          <a:xfrm>
            <a:off x="1971675" y="2253249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07B0AB5-99E9-6344-B728-33432C6124B2}"/>
              </a:ext>
            </a:extLst>
          </p:cNvPr>
          <p:cNvSpPr/>
          <p:nvPr/>
        </p:nvSpPr>
        <p:spPr>
          <a:xfrm>
            <a:off x="2105025" y="2253249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A0B0F17-9172-6F43-8D51-02C251E581BB}"/>
              </a:ext>
            </a:extLst>
          </p:cNvPr>
          <p:cNvSpPr/>
          <p:nvPr/>
        </p:nvSpPr>
        <p:spPr>
          <a:xfrm>
            <a:off x="22383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03AB80A-4113-2B48-9103-09913886A0BC}"/>
              </a:ext>
            </a:extLst>
          </p:cNvPr>
          <p:cNvSpPr/>
          <p:nvPr/>
        </p:nvSpPr>
        <p:spPr>
          <a:xfrm>
            <a:off x="2371725" y="2253249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62D0AEB-1E52-804C-BCBF-9EFAA7E30E35}"/>
              </a:ext>
            </a:extLst>
          </p:cNvPr>
          <p:cNvSpPr/>
          <p:nvPr/>
        </p:nvSpPr>
        <p:spPr>
          <a:xfrm>
            <a:off x="25050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30A97BD-F6ED-5548-98DF-DEA238638DBA}"/>
              </a:ext>
            </a:extLst>
          </p:cNvPr>
          <p:cNvSpPr/>
          <p:nvPr/>
        </p:nvSpPr>
        <p:spPr>
          <a:xfrm>
            <a:off x="2638425" y="2253249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D08A252D-2B79-0E42-8067-3744465F9055}"/>
              </a:ext>
            </a:extLst>
          </p:cNvPr>
          <p:cNvSpPr/>
          <p:nvPr/>
        </p:nvSpPr>
        <p:spPr>
          <a:xfrm>
            <a:off x="2771775" y="2253249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C6AF6F6-C188-6B42-9608-93EA7F353FAC}"/>
              </a:ext>
            </a:extLst>
          </p:cNvPr>
          <p:cNvSpPr/>
          <p:nvPr/>
        </p:nvSpPr>
        <p:spPr>
          <a:xfrm>
            <a:off x="2905125" y="2253249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2D2BE846-B3EE-C748-AADA-0ECDB48ACF5B}"/>
              </a:ext>
            </a:extLst>
          </p:cNvPr>
          <p:cNvSpPr/>
          <p:nvPr/>
        </p:nvSpPr>
        <p:spPr>
          <a:xfrm>
            <a:off x="3038475" y="2253249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BBD2896-7423-5144-81F8-AA1BCA7019F3}"/>
              </a:ext>
            </a:extLst>
          </p:cNvPr>
          <p:cNvSpPr/>
          <p:nvPr/>
        </p:nvSpPr>
        <p:spPr>
          <a:xfrm>
            <a:off x="3171825" y="2253249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6032A7F9-C7C7-AD4C-A362-CF76260737E3}"/>
              </a:ext>
            </a:extLst>
          </p:cNvPr>
          <p:cNvSpPr/>
          <p:nvPr/>
        </p:nvSpPr>
        <p:spPr>
          <a:xfrm>
            <a:off x="3305175" y="2253249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F4232EA-DDDE-234A-9B9C-41BD6B33BE76}"/>
              </a:ext>
            </a:extLst>
          </p:cNvPr>
          <p:cNvSpPr/>
          <p:nvPr/>
        </p:nvSpPr>
        <p:spPr>
          <a:xfrm>
            <a:off x="3438525" y="2253249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371FA05A-5DCF-264B-97ED-7A1C3B040249}"/>
              </a:ext>
            </a:extLst>
          </p:cNvPr>
          <p:cNvSpPr/>
          <p:nvPr/>
        </p:nvSpPr>
        <p:spPr>
          <a:xfrm>
            <a:off x="35718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6E40A50-86C9-3949-9155-CD253AAA9558}"/>
              </a:ext>
            </a:extLst>
          </p:cNvPr>
          <p:cNvSpPr/>
          <p:nvPr/>
        </p:nvSpPr>
        <p:spPr>
          <a:xfrm>
            <a:off x="37052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116A07C-A548-864A-9E22-C614E1A3EC72}"/>
              </a:ext>
            </a:extLst>
          </p:cNvPr>
          <p:cNvSpPr/>
          <p:nvPr/>
        </p:nvSpPr>
        <p:spPr>
          <a:xfrm>
            <a:off x="38385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5F1D185-609A-4C49-A30A-F3BF04F2ED87}"/>
              </a:ext>
            </a:extLst>
          </p:cNvPr>
          <p:cNvSpPr/>
          <p:nvPr/>
        </p:nvSpPr>
        <p:spPr>
          <a:xfrm>
            <a:off x="3971925" y="2253249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A1555B4-9522-4A48-8FD8-0A04941A5EBD}"/>
              </a:ext>
            </a:extLst>
          </p:cNvPr>
          <p:cNvSpPr/>
          <p:nvPr/>
        </p:nvSpPr>
        <p:spPr>
          <a:xfrm>
            <a:off x="41052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EB008388-BF44-B343-8AF1-ABD4FE3D4DF4}"/>
              </a:ext>
            </a:extLst>
          </p:cNvPr>
          <p:cNvSpPr/>
          <p:nvPr/>
        </p:nvSpPr>
        <p:spPr>
          <a:xfrm>
            <a:off x="42386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249F18E-6CB9-074D-8237-19F359C782AB}"/>
              </a:ext>
            </a:extLst>
          </p:cNvPr>
          <p:cNvSpPr/>
          <p:nvPr/>
        </p:nvSpPr>
        <p:spPr>
          <a:xfrm>
            <a:off x="43719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59F8A76-9FEC-554C-8F02-EFB5CC3B6766}"/>
              </a:ext>
            </a:extLst>
          </p:cNvPr>
          <p:cNvSpPr/>
          <p:nvPr/>
        </p:nvSpPr>
        <p:spPr>
          <a:xfrm>
            <a:off x="45053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F312D90-801F-F24E-8CE1-688D2A7F5680}"/>
              </a:ext>
            </a:extLst>
          </p:cNvPr>
          <p:cNvSpPr/>
          <p:nvPr/>
        </p:nvSpPr>
        <p:spPr>
          <a:xfrm>
            <a:off x="46386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28345AA-6D49-0241-BB93-E264BB62CB93}"/>
              </a:ext>
            </a:extLst>
          </p:cNvPr>
          <p:cNvSpPr/>
          <p:nvPr/>
        </p:nvSpPr>
        <p:spPr>
          <a:xfrm>
            <a:off x="47720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B3B219C9-D1E4-6F4B-B622-5682E4AD08A7}"/>
              </a:ext>
            </a:extLst>
          </p:cNvPr>
          <p:cNvSpPr/>
          <p:nvPr/>
        </p:nvSpPr>
        <p:spPr>
          <a:xfrm>
            <a:off x="49053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8CE8F91-3C91-A149-8839-875E2223C7C5}"/>
              </a:ext>
            </a:extLst>
          </p:cNvPr>
          <p:cNvSpPr/>
          <p:nvPr/>
        </p:nvSpPr>
        <p:spPr>
          <a:xfrm>
            <a:off x="50387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2D51C44-6B85-CC4A-98F5-0357B504799D}"/>
              </a:ext>
            </a:extLst>
          </p:cNvPr>
          <p:cNvSpPr/>
          <p:nvPr/>
        </p:nvSpPr>
        <p:spPr>
          <a:xfrm>
            <a:off x="51720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E827D892-FDB9-9B4B-B839-796C485BC550}"/>
              </a:ext>
            </a:extLst>
          </p:cNvPr>
          <p:cNvSpPr/>
          <p:nvPr/>
        </p:nvSpPr>
        <p:spPr>
          <a:xfrm>
            <a:off x="53054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CEEF05D9-167A-EE45-8497-5E4CF5E8FED3}"/>
              </a:ext>
            </a:extLst>
          </p:cNvPr>
          <p:cNvSpPr/>
          <p:nvPr/>
        </p:nvSpPr>
        <p:spPr>
          <a:xfrm>
            <a:off x="54387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8F3A02EE-51BD-6241-A2AE-835E33C5ACA2}"/>
              </a:ext>
            </a:extLst>
          </p:cNvPr>
          <p:cNvSpPr/>
          <p:nvPr/>
        </p:nvSpPr>
        <p:spPr>
          <a:xfrm>
            <a:off x="55721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F9D9D65E-44EE-7F4B-A096-6AE0068C1060}"/>
              </a:ext>
            </a:extLst>
          </p:cNvPr>
          <p:cNvSpPr/>
          <p:nvPr/>
        </p:nvSpPr>
        <p:spPr>
          <a:xfrm>
            <a:off x="57054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DDA6860-E397-8C43-8874-01BA11CCD8D8}"/>
              </a:ext>
            </a:extLst>
          </p:cNvPr>
          <p:cNvSpPr/>
          <p:nvPr/>
        </p:nvSpPr>
        <p:spPr>
          <a:xfrm>
            <a:off x="58388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6C924558-98E8-D444-BA8A-3A4BE85DBD12}"/>
              </a:ext>
            </a:extLst>
          </p:cNvPr>
          <p:cNvSpPr/>
          <p:nvPr/>
        </p:nvSpPr>
        <p:spPr>
          <a:xfrm>
            <a:off x="59721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3CE442A2-D42C-CC4B-934E-F299796AA466}"/>
              </a:ext>
            </a:extLst>
          </p:cNvPr>
          <p:cNvSpPr/>
          <p:nvPr/>
        </p:nvSpPr>
        <p:spPr>
          <a:xfrm>
            <a:off x="61055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17C01F54-4389-8348-9190-D1D96A77CC40}"/>
              </a:ext>
            </a:extLst>
          </p:cNvPr>
          <p:cNvSpPr/>
          <p:nvPr/>
        </p:nvSpPr>
        <p:spPr>
          <a:xfrm>
            <a:off x="62388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60423394-2906-FF41-A2D7-BF70F3B8036B}"/>
              </a:ext>
            </a:extLst>
          </p:cNvPr>
          <p:cNvSpPr/>
          <p:nvPr/>
        </p:nvSpPr>
        <p:spPr>
          <a:xfrm>
            <a:off x="63722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A9CFAD65-3833-ED42-B70D-0DA3A7AF4701}"/>
              </a:ext>
            </a:extLst>
          </p:cNvPr>
          <p:cNvSpPr/>
          <p:nvPr/>
        </p:nvSpPr>
        <p:spPr>
          <a:xfrm>
            <a:off x="6505575" y="2253249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6C20693-B025-CB47-A058-78539F509053}"/>
              </a:ext>
            </a:extLst>
          </p:cNvPr>
          <p:cNvSpPr/>
          <p:nvPr/>
        </p:nvSpPr>
        <p:spPr>
          <a:xfrm>
            <a:off x="6638925" y="2253249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25F52B68-EDB0-1F4C-B891-650B5F1A3914}"/>
              </a:ext>
            </a:extLst>
          </p:cNvPr>
          <p:cNvSpPr/>
          <p:nvPr/>
        </p:nvSpPr>
        <p:spPr>
          <a:xfrm>
            <a:off x="6772275" y="2253249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054810C-0B56-E748-9BC2-BDE223560394}"/>
              </a:ext>
            </a:extLst>
          </p:cNvPr>
          <p:cNvSpPr/>
          <p:nvPr/>
        </p:nvSpPr>
        <p:spPr>
          <a:xfrm>
            <a:off x="6905625" y="2253249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C66FA3C6-FD41-3940-B17A-E746ACFF03AC}"/>
              </a:ext>
            </a:extLst>
          </p:cNvPr>
          <p:cNvSpPr/>
          <p:nvPr/>
        </p:nvSpPr>
        <p:spPr>
          <a:xfrm>
            <a:off x="7038975" y="2253249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8239C78E-E263-184A-A595-725D41913A32}"/>
              </a:ext>
            </a:extLst>
          </p:cNvPr>
          <p:cNvSpPr/>
          <p:nvPr/>
        </p:nvSpPr>
        <p:spPr>
          <a:xfrm>
            <a:off x="7172325" y="2253249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0A08844C-366F-8A4C-B721-F4078924958C}"/>
              </a:ext>
            </a:extLst>
          </p:cNvPr>
          <p:cNvSpPr/>
          <p:nvPr/>
        </p:nvSpPr>
        <p:spPr>
          <a:xfrm>
            <a:off x="7305675" y="2253249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64237131-9B61-724D-9286-A87EF2F8B75D}"/>
              </a:ext>
            </a:extLst>
          </p:cNvPr>
          <p:cNvSpPr/>
          <p:nvPr/>
        </p:nvSpPr>
        <p:spPr>
          <a:xfrm>
            <a:off x="7439025" y="2253249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83A9A03B-FA46-944C-B665-540251EE1B85}"/>
              </a:ext>
            </a:extLst>
          </p:cNvPr>
          <p:cNvSpPr/>
          <p:nvPr/>
        </p:nvSpPr>
        <p:spPr>
          <a:xfrm>
            <a:off x="7572375" y="2253249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3E8B95AD-B377-E342-86D1-56E22C5233E7}"/>
              </a:ext>
            </a:extLst>
          </p:cNvPr>
          <p:cNvSpPr/>
          <p:nvPr/>
        </p:nvSpPr>
        <p:spPr>
          <a:xfrm>
            <a:off x="7705725" y="2253249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186EAF7E-1491-0441-B00A-DA97A9479388}"/>
              </a:ext>
            </a:extLst>
          </p:cNvPr>
          <p:cNvSpPr/>
          <p:nvPr/>
        </p:nvSpPr>
        <p:spPr>
          <a:xfrm>
            <a:off x="78390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53F5963D-1401-A04C-9B1A-BD149B711FE3}"/>
              </a:ext>
            </a:extLst>
          </p:cNvPr>
          <p:cNvSpPr/>
          <p:nvPr/>
        </p:nvSpPr>
        <p:spPr>
          <a:xfrm>
            <a:off x="7972425" y="2253249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BFDEA3D0-BF2B-E54E-890E-D3CE66660472}"/>
              </a:ext>
            </a:extLst>
          </p:cNvPr>
          <p:cNvSpPr/>
          <p:nvPr/>
        </p:nvSpPr>
        <p:spPr>
          <a:xfrm>
            <a:off x="81057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2CD853F9-DFA8-1249-8E2A-FD19679368C2}"/>
              </a:ext>
            </a:extLst>
          </p:cNvPr>
          <p:cNvSpPr/>
          <p:nvPr/>
        </p:nvSpPr>
        <p:spPr>
          <a:xfrm>
            <a:off x="82391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2F6DC496-2E53-C647-BB15-439C9B391E2B}"/>
              </a:ext>
            </a:extLst>
          </p:cNvPr>
          <p:cNvSpPr/>
          <p:nvPr/>
        </p:nvSpPr>
        <p:spPr>
          <a:xfrm>
            <a:off x="83724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180FBB69-3338-F541-AEF2-221808971F7B}"/>
              </a:ext>
            </a:extLst>
          </p:cNvPr>
          <p:cNvSpPr/>
          <p:nvPr/>
        </p:nvSpPr>
        <p:spPr>
          <a:xfrm>
            <a:off x="85058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53DAD4DC-021F-5F46-9650-352A2D21DC6E}"/>
              </a:ext>
            </a:extLst>
          </p:cNvPr>
          <p:cNvSpPr/>
          <p:nvPr/>
        </p:nvSpPr>
        <p:spPr>
          <a:xfrm>
            <a:off x="86391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4F56F88-E4A2-A849-A920-988048A4A613}"/>
              </a:ext>
            </a:extLst>
          </p:cNvPr>
          <p:cNvSpPr/>
          <p:nvPr/>
        </p:nvSpPr>
        <p:spPr>
          <a:xfrm>
            <a:off x="87725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F332525E-3B6B-4D4C-848F-897180FB7ECA}"/>
              </a:ext>
            </a:extLst>
          </p:cNvPr>
          <p:cNvSpPr/>
          <p:nvPr/>
        </p:nvSpPr>
        <p:spPr>
          <a:xfrm>
            <a:off x="89058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F9962595-97C7-604C-9FE4-E9DCBB1FCEB0}"/>
              </a:ext>
            </a:extLst>
          </p:cNvPr>
          <p:cNvSpPr/>
          <p:nvPr/>
        </p:nvSpPr>
        <p:spPr>
          <a:xfrm>
            <a:off x="90392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E4BC50B3-F0C9-E546-96D1-29D820EB33A1}"/>
              </a:ext>
            </a:extLst>
          </p:cNvPr>
          <p:cNvSpPr/>
          <p:nvPr/>
        </p:nvSpPr>
        <p:spPr>
          <a:xfrm>
            <a:off x="91725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548109A4-79FC-F44D-B7E8-E315DDB00ADC}"/>
              </a:ext>
            </a:extLst>
          </p:cNvPr>
          <p:cNvSpPr/>
          <p:nvPr/>
        </p:nvSpPr>
        <p:spPr>
          <a:xfrm>
            <a:off x="93059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58AC9B9-BC08-BE4F-9E5D-91FE2EF6195C}"/>
              </a:ext>
            </a:extLst>
          </p:cNvPr>
          <p:cNvSpPr/>
          <p:nvPr/>
        </p:nvSpPr>
        <p:spPr>
          <a:xfrm>
            <a:off x="94392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C610E355-9315-4441-852E-390C34AD7693}"/>
              </a:ext>
            </a:extLst>
          </p:cNvPr>
          <p:cNvSpPr/>
          <p:nvPr/>
        </p:nvSpPr>
        <p:spPr>
          <a:xfrm>
            <a:off x="95726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93385FA-81C5-8C41-886A-8847BA973FDA}"/>
              </a:ext>
            </a:extLst>
          </p:cNvPr>
          <p:cNvSpPr/>
          <p:nvPr/>
        </p:nvSpPr>
        <p:spPr>
          <a:xfrm>
            <a:off x="97059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C0997A5-1FDB-0B4A-957B-EF918CD55F9A}"/>
              </a:ext>
            </a:extLst>
          </p:cNvPr>
          <p:cNvSpPr/>
          <p:nvPr/>
        </p:nvSpPr>
        <p:spPr>
          <a:xfrm>
            <a:off x="98393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345891A3-44AC-2540-ACD6-D391C12E230B}"/>
              </a:ext>
            </a:extLst>
          </p:cNvPr>
          <p:cNvSpPr/>
          <p:nvPr/>
        </p:nvSpPr>
        <p:spPr>
          <a:xfrm>
            <a:off x="99726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7919E912-21A9-C64D-A138-584EB76AA373}"/>
              </a:ext>
            </a:extLst>
          </p:cNvPr>
          <p:cNvSpPr/>
          <p:nvPr/>
        </p:nvSpPr>
        <p:spPr>
          <a:xfrm>
            <a:off x="101060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03936306-D5D7-034F-A622-147AB6EC6054}"/>
              </a:ext>
            </a:extLst>
          </p:cNvPr>
          <p:cNvSpPr/>
          <p:nvPr/>
        </p:nvSpPr>
        <p:spPr>
          <a:xfrm>
            <a:off x="102393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FAB0F6C1-88AD-624B-95EB-E1D85ABAC3ED}"/>
              </a:ext>
            </a:extLst>
          </p:cNvPr>
          <p:cNvSpPr/>
          <p:nvPr/>
        </p:nvSpPr>
        <p:spPr>
          <a:xfrm>
            <a:off x="103727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D55EF5F5-8482-3E43-A16F-80DB92DAE577}"/>
              </a:ext>
            </a:extLst>
          </p:cNvPr>
          <p:cNvSpPr/>
          <p:nvPr/>
        </p:nvSpPr>
        <p:spPr>
          <a:xfrm>
            <a:off x="105060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53EAA251-3988-D947-9B1D-A26A3A7D4347}"/>
              </a:ext>
            </a:extLst>
          </p:cNvPr>
          <p:cNvSpPr/>
          <p:nvPr/>
        </p:nvSpPr>
        <p:spPr>
          <a:xfrm>
            <a:off x="106394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C9D77917-7A8A-8A4B-84FA-965CACAC5250}"/>
              </a:ext>
            </a:extLst>
          </p:cNvPr>
          <p:cNvSpPr/>
          <p:nvPr/>
        </p:nvSpPr>
        <p:spPr>
          <a:xfrm>
            <a:off x="1077277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0BABFDED-F069-E94C-B259-15D29F37E5E0}"/>
              </a:ext>
            </a:extLst>
          </p:cNvPr>
          <p:cNvSpPr/>
          <p:nvPr/>
        </p:nvSpPr>
        <p:spPr>
          <a:xfrm>
            <a:off x="10906125" y="2253249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0586246-3B4F-8E49-94C0-DFB81618E242}"/>
              </a:ext>
            </a:extLst>
          </p:cNvPr>
          <p:cNvSpPr txBox="1"/>
          <p:nvPr/>
        </p:nvSpPr>
        <p:spPr>
          <a:xfrm>
            <a:off x="504825" y="158037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4850AB36-CC13-0748-8D18-675EFBD12EFE}"/>
              </a:ext>
            </a:extLst>
          </p:cNvPr>
          <p:cNvSpPr txBox="1"/>
          <p:nvPr/>
        </p:nvSpPr>
        <p:spPr>
          <a:xfrm>
            <a:off x="371475" y="2093467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heatmap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xmlns="" id="{530BFD5B-6A38-4D4D-8DC9-C4326BF9EFF5}"/>
              </a:ext>
            </a:extLst>
          </p:cNvPr>
          <p:cNvSpPr/>
          <p:nvPr/>
        </p:nvSpPr>
        <p:spPr>
          <a:xfrm>
            <a:off x="5572125" y="3108048"/>
            <a:ext cx="400050" cy="468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0A9E61A5-1A43-534F-B370-C0A40E948E72}"/>
              </a:ext>
            </a:extLst>
          </p:cNvPr>
          <p:cNvSpPr txBox="1"/>
          <p:nvPr/>
        </p:nvSpPr>
        <p:spPr>
          <a:xfrm>
            <a:off x="395096" y="5357679"/>
            <a:ext cx="1376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of </a:t>
            </a:r>
            <a:r>
              <a:rPr lang="en-US" u="sng" dirty="0"/>
              <a:t>multiple regions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xmlns="" id="{89AB135B-0F92-0446-A267-586EF1644E0C}"/>
              </a:ext>
            </a:extLst>
          </p:cNvPr>
          <p:cNvSpPr/>
          <p:nvPr/>
        </p:nvSpPr>
        <p:spPr>
          <a:xfrm>
            <a:off x="3384824" y="599947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xmlns="" id="{59E23A98-87D0-1540-83D5-B35BF769D5F3}"/>
              </a:ext>
            </a:extLst>
          </p:cNvPr>
          <p:cNvSpPr/>
          <p:nvPr/>
        </p:nvSpPr>
        <p:spPr>
          <a:xfrm>
            <a:off x="3518174" y="599947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xmlns="" id="{96A6CDA4-7517-7A40-9621-45D7DCAEF8F2}"/>
              </a:ext>
            </a:extLst>
          </p:cNvPr>
          <p:cNvSpPr/>
          <p:nvPr/>
        </p:nvSpPr>
        <p:spPr>
          <a:xfrm>
            <a:off x="3651524" y="599947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xmlns="" id="{F13ECEAD-505F-B645-AB88-164B1B9D1BCC}"/>
              </a:ext>
            </a:extLst>
          </p:cNvPr>
          <p:cNvSpPr/>
          <p:nvPr/>
        </p:nvSpPr>
        <p:spPr>
          <a:xfrm>
            <a:off x="3784874" y="599947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xmlns="" id="{1560B9B4-06DB-1B48-AA61-4C737ABE12B1}"/>
              </a:ext>
            </a:extLst>
          </p:cNvPr>
          <p:cNvSpPr/>
          <p:nvPr/>
        </p:nvSpPr>
        <p:spPr>
          <a:xfrm>
            <a:off x="3918224" y="599947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xmlns="" id="{B6372048-0367-B94D-9022-6FC19E492D09}"/>
              </a:ext>
            </a:extLst>
          </p:cNvPr>
          <p:cNvSpPr/>
          <p:nvPr/>
        </p:nvSpPr>
        <p:spPr>
          <a:xfrm>
            <a:off x="4051574" y="599947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3E3BE53F-1734-2E4B-BB5E-7A65C2829F1E}"/>
              </a:ext>
            </a:extLst>
          </p:cNvPr>
          <p:cNvSpPr/>
          <p:nvPr/>
        </p:nvSpPr>
        <p:spPr>
          <a:xfrm>
            <a:off x="4184924" y="599947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xmlns="" id="{5C298FA2-3E38-5A40-A68F-B91206DDF9B2}"/>
              </a:ext>
            </a:extLst>
          </p:cNvPr>
          <p:cNvSpPr/>
          <p:nvPr/>
        </p:nvSpPr>
        <p:spPr>
          <a:xfrm>
            <a:off x="4318274" y="599947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xmlns="" id="{AA1A3373-1614-5042-A3CA-05D89C0B3CCA}"/>
              </a:ext>
            </a:extLst>
          </p:cNvPr>
          <p:cNvSpPr/>
          <p:nvPr/>
        </p:nvSpPr>
        <p:spPr>
          <a:xfrm>
            <a:off x="4451624" y="599947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xmlns="" id="{63CCB11B-8D1D-A744-BAC0-2C056E9CF1FB}"/>
              </a:ext>
            </a:extLst>
          </p:cNvPr>
          <p:cNvSpPr/>
          <p:nvPr/>
        </p:nvSpPr>
        <p:spPr>
          <a:xfrm>
            <a:off x="4584974" y="599947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xmlns="" id="{EB61561A-1F05-FF46-9CFE-9AE0B5945CA0}"/>
              </a:ext>
            </a:extLst>
          </p:cNvPr>
          <p:cNvSpPr/>
          <p:nvPr/>
        </p:nvSpPr>
        <p:spPr>
          <a:xfrm>
            <a:off x="4718324" y="599947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xmlns="" id="{F814BE76-8C78-9947-9581-981277D5B21F}"/>
              </a:ext>
            </a:extLst>
          </p:cNvPr>
          <p:cNvSpPr/>
          <p:nvPr/>
        </p:nvSpPr>
        <p:spPr>
          <a:xfrm>
            <a:off x="4851674" y="599947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xmlns="" id="{913E9292-9D36-B74B-92F3-B2B7A2DE11D1}"/>
              </a:ext>
            </a:extLst>
          </p:cNvPr>
          <p:cNvSpPr/>
          <p:nvPr/>
        </p:nvSpPr>
        <p:spPr>
          <a:xfrm>
            <a:off x="4985024" y="599947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xmlns="" id="{B50299F5-1601-244D-BE16-946B3C05B80A}"/>
              </a:ext>
            </a:extLst>
          </p:cNvPr>
          <p:cNvSpPr/>
          <p:nvPr/>
        </p:nvSpPr>
        <p:spPr>
          <a:xfrm>
            <a:off x="5118374" y="599947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CD162A7E-AABE-0449-8450-BE53C2246D00}"/>
              </a:ext>
            </a:extLst>
          </p:cNvPr>
          <p:cNvSpPr/>
          <p:nvPr/>
        </p:nvSpPr>
        <p:spPr>
          <a:xfrm>
            <a:off x="5251724" y="599947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3BBDE96F-D834-D141-AED1-83194C107303}"/>
              </a:ext>
            </a:extLst>
          </p:cNvPr>
          <p:cNvSpPr/>
          <p:nvPr/>
        </p:nvSpPr>
        <p:spPr>
          <a:xfrm>
            <a:off x="5385074" y="599947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xmlns="" id="{D14CCFB4-5DED-2049-804E-86B54F3737BC}"/>
              </a:ext>
            </a:extLst>
          </p:cNvPr>
          <p:cNvSpPr/>
          <p:nvPr/>
        </p:nvSpPr>
        <p:spPr>
          <a:xfrm>
            <a:off x="3384824" y="6138100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xmlns="" id="{C90468A8-7088-7E49-AE82-A26B9AD45874}"/>
              </a:ext>
            </a:extLst>
          </p:cNvPr>
          <p:cNvSpPr/>
          <p:nvPr/>
        </p:nvSpPr>
        <p:spPr>
          <a:xfrm>
            <a:off x="3518174" y="6138100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xmlns="" id="{5767011E-3F85-D34E-AB9E-4C5ADB675896}"/>
              </a:ext>
            </a:extLst>
          </p:cNvPr>
          <p:cNvSpPr/>
          <p:nvPr/>
        </p:nvSpPr>
        <p:spPr>
          <a:xfrm>
            <a:off x="3651524" y="6138100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xmlns="" id="{9CB62326-E1C3-634C-843E-1DDB62357912}"/>
              </a:ext>
            </a:extLst>
          </p:cNvPr>
          <p:cNvSpPr/>
          <p:nvPr/>
        </p:nvSpPr>
        <p:spPr>
          <a:xfrm>
            <a:off x="3784874" y="6138100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xmlns="" id="{747588D4-5BE1-384A-B73B-C0AB01271010}"/>
              </a:ext>
            </a:extLst>
          </p:cNvPr>
          <p:cNvSpPr/>
          <p:nvPr/>
        </p:nvSpPr>
        <p:spPr>
          <a:xfrm>
            <a:off x="3918224" y="6138100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xmlns="" id="{EC8822B6-6421-7045-BB99-9DE1F1C40156}"/>
              </a:ext>
            </a:extLst>
          </p:cNvPr>
          <p:cNvSpPr/>
          <p:nvPr/>
        </p:nvSpPr>
        <p:spPr>
          <a:xfrm>
            <a:off x="4051574" y="6138100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xmlns="" id="{080456F3-D275-A047-855B-B88AFBC3BE32}"/>
              </a:ext>
            </a:extLst>
          </p:cNvPr>
          <p:cNvSpPr/>
          <p:nvPr/>
        </p:nvSpPr>
        <p:spPr>
          <a:xfrm>
            <a:off x="4184924" y="6138100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xmlns="" id="{7C7B5CDE-7BBA-DC4B-8E0F-A4B16810CF24}"/>
              </a:ext>
            </a:extLst>
          </p:cNvPr>
          <p:cNvSpPr/>
          <p:nvPr/>
        </p:nvSpPr>
        <p:spPr>
          <a:xfrm>
            <a:off x="4318274" y="6138100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xmlns="" id="{0EF461FC-5DD5-DB4C-BF93-1190DAC56E05}"/>
              </a:ext>
            </a:extLst>
          </p:cNvPr>
          <p:cNvSpPr/>
          <p:nvPr/>
        </p:nvSpPr>
        <p:spPr>
          <a:xfrm>
            <a:off x="4451624" y="6138100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xmlns="" id="{C3467C70-AD4D-8F46-BB23-A60F0B1F25EE}"/>
              </a:ext>
            </a:extLst>
          </p:cNvPr>
          <p:cNvSpPr/>
          <p:nvPr/>
        </p:nvSpPr>
        <p:spPr>
          <a:xfrm>
            <a:off x="4584974" y="6138100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xmlns="" id="{13EE0C53-8E1C-4A44-A6E2-8E2B06CECA54}"/>
              </a:ext>
            </a:extLst>
          </p:cNvPr>
          <p:cNvSpPr/>
          <p:nvPr/>
        </p:nvSpPr>
        <p:spPr>
          <a:xfrm>
            <a:off x="4718324" y="6138100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xmlns="" id="{F8C2630D-94E4-FC46-AE6E-E4FC64630317}"/>
              </a:ext>
            </a:extLst>
          </p:cNvPr>
          <p:cNvSpPr/>
          <p:nvPr/>
        </p:nvSpPr>
        <p:spPr>
          <a:xfrm>
            <a:off x="4851674" y="6138100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xmlns="" id="{C6A5FA59-FAB1-2248-A322-1A883ED6C4C8}"/>
              </a:ext>
            </a:extLst>
          </p:cNvPr>
          <p:cNvSpPr/>
          <p:nvPr/>
        </p:nvSpPr>
        <p:spPr>
          <a:xfrm>
            <a:off x="4985024" y="6138100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xmlns="" id="{8D448389-0343-E041-93C0-2B56B968F275}"/>
              </a:ext>
            </a:extLst>
          </p:cNvPr>
          <p:cNvSpPr/>
          <p:nvPr/>
        </p:nvSpPr>
        <p:spPr>
          <a:xfrm>
            <a:off x="5118374" y="6138100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xmlns="" id="{55C8A7A7-5A57-6044-93D3-99DC780E54FD}"/>
              </a:ext>
            </a:extLst>
          </p:cNvPr>
          <p:cNvSpPr/>
          <p:nvPr/>
        </p:nvSpPr>
        <p:spPr>
          <a:xfrm>
            <a:off x="5251724" y="6138100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xmlns="" id="{09123A02-8659-314D-A7A7-BD32E36F3167}"/>
              </a:ext>
            </a:extLst>
          </p:cNvPr>
          <p:cNvSpPr/>
          <p:nvPr/>
        </p:nvSpPr>
        <p:spPr>
          <a:xfrm>
            <a:off x="5385074" y="6138100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xmlns="" id="{D9CBE881-EC56-5349-B159-80768689C02D}"/>
              </a:ext>
            </a:extLst>
          </p:cNvPr>
          <p:cNvSpPr txBox="1"/>
          <p:nvPr/>
        </p:nvSpPr>
        <p:spPr>
          <a:xfrm>
            <a:off x="3946798" y="5503962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A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C219B7C1-C1E1-364D-A455-A03F8302901D}"/>
              </a:ext>
            </a:extLst>
          </p:cNvPr>
          <p:cNvSpPr txBox="1"/>
          <p:nvPr/>
        </p:nvSpPr>
        <p:spPr>
          <a:xfrm>
            <a:off x="2306362" y="6086784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2</a:t>
            </a:r>
          </a:p>
        </p:txBody>
      </p:sp>
      <p:sp>
        <p:nvSpPr>
          <p:cNvPr id="224" name="Down Arrow 223">
            <a:extLst>
              <a:ext uri="{FF2B5EF4-FFF2-40B4-BE49-F238E27FC236}">
                <a16:creationId xmlns:a16="http://schemas.microsoft.com/office/drawing/2014/main" xmlns="" id="{9BF85B54-CB73-4941-8DEC-000782313BA4}"/>
              </a:ext>
            </a:extLst>
          </p:cNvPr>
          <p:cNvSpPr/>
          <p:nvPr/>
        </p:nvSpPr>
        <p:spPr>
          <a:xfrm>
            <a:off x="5572125" y="4920640"/>
            <a:ext cx="400050" cy="4688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xmlns="" id="{DF960D77-9D42-C049-8CB3-13DFD462C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9" t="24547" r="2444" b="69236"/>
          <a:stretch/>
        </p:blipFill>
        <p:spPr>
          <a:xfrm flipH="1">
            <a:off x="1432550" y="3088824"/>
            <a:ext cx="9620250" cy="952500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81EBCA7A-4748-F543-B091-3C7CBCD90440}"/>
              </a:ext>
            </a:extLst>
          </p:cNvPr>
          <p:cNvSpPr txBox="1"/>
          <p:nvPr/>
        </p:nvSpPr>
        <p:spPr>
          <a:xfrm>
            <a:off x="504825" y="335252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B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A420CE24-15AD-6740-AB5C-7DE0FE9D8F38}"/>
              </a:ext>
            </a:extLst>
          </p:cNvPr>
          <p:cNvSpPr/>
          <p:nvPr/>
        </p:nvSpPr>
        <p:spPr>
          <a:xfrm flipH="1">
            <a:off x="109118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AEB0A336-C797-D946-9C47-47FED1AD5B07}"/>
              </a:ext>
            </a:extLst>
          </p:cNvPr>
          <p:cNvSpPr/>
          <p:nvPr/>
        </p:nvSpPr>
        <p:spPr>
          <a:xfrm flipH="1">
            <a:off x="107785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91A0E22A-7650-1F4E-BA0A-8A9AAA47322E}"/>
              </a:ext>
            </a:extLst>
          </p:cNvPr>
          <p:cNvSpPr/>
          <p:nvPr/>
        </p:nvSpPr>
        <p:spPr>
          <a:xfrm flipH="1">
            <a:off x="106451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xmlns="" id="{3A220B16-9421-834B-BF8E-3E88410BB8E3}"/>
              </a:ext>
            </a:extLst>
          </p:cNvPr>
          <p:cNvSpPr/>
          <p:nvPr/>
        </p:nvSpPr>
        <p:spPr>
          <a:xfrm flipH="1">
            <a:off x="10511818" y="401518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D13CA7EA-D9FE-DF49-B266-4F01FE6CDA1F}"/>
              </a:ext>
            </a:extLst>
          </p:cNvPr>
          <p:cNvSpPr/>
          <p:nvPr/>
        </p:nvSpPr>
        <p:spPr>
          <a:xfrm flipH="1">
            <a:off x="10378468" y="401518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53924F7C-EA1E-1042-AB87-AA4C628F15CC}"/>
              </a:ext>
            </a:extLst>
          </p:cNvPr>
          <p:cNvSpPr/>
          <p:nvPr/>
        </p:nvSpPr>
        <p:spPr>
          <a:xfrm flipH="1">
            <a:off x="10245118" y="401518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xmlns="" id="{034AE78B-7E4E-764E-9540-44907CD26BA1}"/>
              </a:ext>
            </a:extLst>
          </p:cNvPr>
          <p:cNvSpPr/>
          <p:nvPr/>
        </p:nvSpPr>
        <p:spPr>
          <a:xfrm flipH="1">
            <a:off x="101117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xmlns="" id="{0AB4FC5A-3708-974E-9E85-F8235287A722}"/>
              </a:ext>
            </a:extLst>
          </p:cNvPr>
          <p:cNvSpPr/>
          <p:nvPr/>
        </p:nvSpPr>
        <p:spPr>
          <a:xfrm flipH="1">
            <a:off x="9978418" y="401518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F845F461-AC81-5C44-A98A-7778144112FB}"/>
              </a:ext>
            </a:extLst>
          </p:cNvPr>
          <p:cNvSpPr/>
          <p:nvPr/>
        </p:nvSpPr>
        <p:spPr>
          <a:xfrm flipH="1">
            <a:off x="98450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0A27FE89-9634-0747-86F6-61C4609CDAA0}"/>
              </a:ext>
            </a:extLst>
          </p:cNvPr>
          <p:cNvSpPr/>
          <p:nvPr/>
        </p:nvSpPr>
        <p:spPr>
          <a:xfrm flipH="1">
            <a:off x="9711718" y="401518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xmlns="" id="{0934B073-78E4-4D4C-A878-1C34A14374E7}"/>
              </a:ext>
            </a:extLst>
          </p:cNvPr>
          <p:cNvSpPr/>
          <p:nvPr/>
        </p:nvSpPr>
        <p:spPr>
          <a:xfrm flipH="1">
            <a:off x="9578368" y="401518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xmlns="" id="{09C7F0B0-D13F-1844-900E-E91A6088C971}"/>
              </a:ext>
            </a:extLst>
          </p:cNvPr>
          <p:cNvSpPr/>
          <p:nvPr/>
        </p:nvSpPr>
        <p:spPr>
          <a:xfrm flipH="1">
            <a:off x="9445018" y="401518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F0333D6F-B257-DD44-8123-32FD8ED4FF97}"/>
              </a:ext>
            </a:extLst>
          </p:cNvPr>
          <p:cNvSpPr/>
          <p:nvPr/>
        </p:nvSpPr>
        <p:spPr>
          <a:xfrm flipH="1">
            <a:off x="9311668" y="401518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B5D95128-44DA-DC4A-A707-0CEA27E308AB}"/>
              </a:ext>
            </a:extLst>
          </p:cNvPr>
          <p:cNvSpPr/>
          <p:nvPr/>
        </p:nvSpPr>
        <p:spPr>
          <a:xfrm flipH="1">
            <a:off x="9178318" y="401518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2E4E590F-1FB2-3C42-AB50-B45C841DAD4F}"/>
              </a:ext>
            </a:extLst>
          </p:cNvPr>
          <p:cNvSpPr/>
          <p:nvPr/>
        </p:nvSpPr>
        <p:spPr>
          <a:xfrm flipH="1">
            <a:off x="9044968" y="401518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xmlns="" id="{D71079B8-C6DC-784A-8BCE-352918FED38D}"/>
              </a:ext>
            </a:extLst>
          </p:cNvPr>
          <p:cNvSpPr/>
          <p:nvPr/>
        </p:nvSpPr>
        <p:spPr>
          <a:xfrm flipH="1">
            <a:off x="8911618" y="401518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A0334E5E-592B-CB42-8C3A-63303C47703F}"/>
              </a:ext>
            </a:extLst>
          </p:cNvPr>
          <p:cNvSpPr/>
          <p:nvPr/>
        </p:nvSpPr>
        <p:spPr>
          <a:xfrm flipH="1">
            <a:off x="87782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xmlns="" id="{9E23E490-410B-C347-B350-0C7D9E632CA5}"/>
              </a:ext>
            </a:extLst>
          </p:cNvPr>
          <p:cNvSpPr/>
          <p:nvPr/>
        </p:nvSpPr>
        <p:spPr>
          <a:xfrm flipH="1">
            <a:off x="86449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xmlns="" id="{B369CB75-9AE0-8540-94E2-7F71A00486FF}"/>
              </a:ext>
            </a:extLst>
          </p:cNvPr>
          <p:cNvSpPr/>
          <p:nvPr/>
        </p:nvSpPr>
        <p:spPr>
          <a:xfrm flipH="1">
            <a:off x="85115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xmlns="" id="{DF428D0F-D032-C942-A54C-24C664E0E049}"/>
              </a:ext>
            </a:extLst>
          </p:cNvPr>
          <p:cNvSpPr/>
          <p:nvPr/>
        </p:nvSpPr>
        <p:spPr>
          <a:xfrm flipH="1">
            <a:off x="8378218" y="401518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xmlns="" id="{6EADCE1F-A666-D140-977F-381FD9E615EC}"/>
              </a:ext>
            </a:extLst>
          </p:cNvPr>
          <p:cNvSpPr/>
          <p:nvPr/>
        </p:nvSpPr>
        <p:spPr>
          <a:xfrm flipH="1">
            <a:off x="82448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xmlns="" id="{62C95A53-F7E6-FA47-B0A2-636B71764144}"/>
              </a:ext>
            </a:extLst>
          </p:cNvPr>
          <p:cNvSpPr/>
          <p:nvPr/>
        </p:nvSpPr>
        <p:spPr>
          <a:xfrm flipH="1">
            <a:off x="81115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xmlns="" id="{710DBE9C-6078-B446-8082-2AA361212CDC}"/>
              </a:ext>
            </a:extLst>
          </p:cNvPr>
          <p:cNvSpPr/>
          <p:nvPr/>
        </p:nvSpPr>
        <p:spPr>
          <a:xfrm flipH="1">
            <a:off x="79781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xmlns="" id="{08435928-F318-4341-97EB-99888DA91DCF}"/>
              </a:ext>
            </a:extLst>
          </p:cNvPr>
          <p:cNvSpPr/>
          <p:nvPr/>
        </p:nvSpPr>
        <p:spPr>
          <a:xfrm flipH="1">
            <a:off x="78448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xmlns="" id="{22857E2A-4F3E-C64A-BB44-568A5A0AB21F}"/>
              </a:ext>
            </a:extLst>
          </p:cNvPr>
          <p:cNvSpPr/>
          <p:nvPr/>
        </p:nvSpPr>
        <p:spPr>
          <a:xfrm flipH="1">
            <a:off x="77114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xmlns="" id="{F187E204-1E4F-7F41-9483-2A249C1DF614}"/>
              </a:ext>
            </a:extLst>
          </p:cNvPr>
          <p:cNvSpPr/>
          <p:nvPr/>
        </p:nvSpPr>
        <p:spPr>
          <a:xfrm flipH="1">
            <a:off x="75781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xmlns="" id="{71DFFD6D-4E1A-2342-A4C5-7EF29330B3BF}"/>
              </a:ext>
            </a:extLst>
          </p:cNvPr>
          <p:cNvSpPr/>
          <p:nvPr/>
        </p:nvSpPr>
        <p:spPr>
          <a:xfrm flipH="1">
            <a:off x="74447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813C3E95-E291-5D4A-A599-D3E727860A6F}"/>
              </a:ext>
            </a:extLst>
          </p:cNvPr>
          <p:cNvSpPr/>
          <p:nvPr/>
        </p:nvSpPr>
        <p:spPr>
          <a:xfrm flipH="1">
            <a:off x="73114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xmlns="" id="{EDE7D908-57E4-4443-B349-6B544FD8C858}"/>
              </a:ext>
            </a:extLst>
          </p:cNvPr>
          <p:cNvSpPr/>
          <p:nvPr/>
        </p:nvSpPr>
        <p:spPr>
          <a:xfrm flipH="1">
            <a:off x="71780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xmlns="" id="{A75C182A-CD42-9948-AC93-426E553281FB}"/>
              </a:ext>
            </a:extLst>
          </p:cNvPr>
          <p:cNvSpPr/>
          <p:nvPr/>
        </p:nvSpPr>
        <p:spPr>
          <a:xfrm flipH="1">
            <a:off x="70447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xmlns="" id="{30326F4B-CFF7-B04D-916A-FDE4D23C4990}"/>
              </a:ext>
            </a:extLst>
          </p:cNvPr>
          <p:cNvSpPr/>
          <p:nvPr/>
        </p:nvSpPr>
        <p:spPr>
          <a:xfrm flipH="1">
            <a:off x="69113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xmlns="" id="{4A11BBCC-A875-FD40-80E2-D68A8AD25691}"/>
              </a:ext>
            </a:extLst>
          </p:cNvPr>
          <p:cNvSpPr/>
          <p:nvPr/>
        </p:nvSpPr>
        <p:spPr>
          <a:xfrm flipH="1">
            <a:off x="67780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xmlns="" id="{CC790325-99DE-D449-B4B0-E3C35A83C6E5}"/>
              </a:ext>
            </a:extLst>
          </p:cNvPr>
          <p:cNvSpPr/>
          <p:nvPr/>
        </p:nvSpPr>
        <p:spPr>
          <a:xfrm flipH="1">
            <a:off x="66446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xmlns="" id="{8665585E-0976-A74C-A51A-1DDF5DD50ADD}"/>
              </a:ext>
            </a:extLst>
          </p:cNvPr>
          <p:cNvSpPr/>
          <p:nvPr/>
        </p:nvSpPr>
        <p:spPr>
          <a:xfrm flipH="1">
            <a:off x="65113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xmlns="" id="{7E42DCE3-F1D6-9E4B-90B9-40DD8A9996EC}"/>
              </a:ext>
            </a:extLst>
          </p:cNvPr>
          <p:cNvSpPr/>
          <p:nvPr/>
        </p:nvSpPr>
        <p:spPr>
          <a:xfrm flipH="1">
            <a:off x="63779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xmlns="" id="{BBF5499C-9E16-554C-864E-56C89B1FE292}"/>
              </a:ext>
            </a:extLst>
          </p:cNvPr>
          <p:cNvSpPr/>
          <p:nvPr/>
        </p:nvSpPr>
        <p:spPr>
          <a:xfrm flipH="1">
            <a:off x="62446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xmlns="" id="{53601CAC-1D4D-914A-B722-8453F54FC052}"/>
              </a:ext>
            </a:extLst>
          </p:cNvPr>
          <p:cNvSpPr/>
          <p:nvPr/>
        </p:nvSpPr>
        <p:spPr>
          <a:xfrm flipH="1">
            <a:off x="61112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xmlns="" id="{7437FF56-48FB-054D-879A-12F1759AAD47}"/>
              </a:ext>
            </a:extLst>
          </p:cNvPr>
          <p:cNvSpPr/>
          <p:nvPr/>
        </p:nvSpPr>
        <p:spPr>
          <a:xfrm flipH="1">
            <a:off x="59779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xmlns="" id="{2CADB3D4-FF6A-B545-8440-5819A37C098E}"/>
              </a:ext>
            </a:extLst>
          </p:cNvPr>
          <p:cNvSpPr/>
          <p:nvPr/>
        </p:nvSpPr>
        <p:spPr>
          <a:xfrm flipH="1">
            <a:off x="5844568" y="401518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xmlns="" id="{BB7D2FB2-1C74-E94D-BB78-10A155C31278}"/>
              </a:ext>
            </a:extLst>
          </p:cNvPr>
          <p:cNvSpPr/>
          <p:nvPr/>
        </p:nvSpPr>
        <p:spPr>
          <a:xfrm flipH="1">
            <a:off x="5711218" y="401518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xmlns="" id="{F302EE57-A3EC-5D41-93C6-C3FC8F076381}"/>
              </a:ext>
            </a:extLst>
          </p:cNvPr>
          <p:cNvSpPr/>
          <p:nvPr/>
        </p:nvSpPr>
        <p:spPr>
          <a:xfrm flipH="1">
            <a:off x="5577868" y="401518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xmlns="" id="{43F45996-BDA7-2B4F-A6F9-535B0A168F5E}"/>
              </a:ext>
            </a:extLst>
          </p:cNvPr>
          <p:cNvSpPr/>
          <p:nvPr/>
        </p:nvSpPr>
        <p:spPr>
          <a:xfrm flipH="1">
            <a:off x="5444518" y="401518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xmlns="" id="{1D94B94B-EB3F-BD4A-9DE4-BD3F4E718FDE}"/>
              </a:ext>
            </a:extLst>
          </p:cNvPr>
          <p:cNvSpPr/>
          <p:nvPr/>
        </p:nvSpPr>
        <p:spPr>
          <a:xfrm flipH="1">
            <a:off x="5311168" y="401518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xmlns="" id="{0C20D0E6-9F3A-AA4D-9ADD-BAC4A123666E}"/>
              </a:ext>
            </a:extLst>
          </p:cNvPr>
          <p:cNvSpPr/>
          <p:nvPr/>
        </p:nvSpPr>
        <p:spPr>
          <a:xfrm flipH="1">
            <a:off x="5177818" y="4015182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xmlns="" id="{4DE9B5B1-CE8D-6C4F-B9D8-F357A5AB5DB4}"/>
              </a:ext>
            </a:extLst>
          </p:cNvPr>
          <p:cNvSpPr/>
          <p:nvPr/>
        </p:nvSpPr>
        <p:spPr>
          <a:xfrm flipH="1">
            <a:off x="5044468" y="4015182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xmlns="" id="{DF9CAEDC-E9D6-E442-868F-5C1A8A61FB55}"/>
              </a:ext>
            </a:extLst>
          </p:cNvPr>
          <p:cNvSpPr/>
          <p:nvPr/>
        </p:nvSpPr>
        <p:spPr>
          <a:xfrm flipH="1">
            <a:off x="4911118" y="4015182"/>
            <a:ext cx="133350" cy="1333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xmlns="" id="{4ABA3C2F-D663-F44B-8156-75FD6811FDF6}"/>
              </a:ext>
            </a:extLst>
          </p:cNvPr>
          <p:cNvSpPr/>
          <p:nvPr/>
        </p:nvSpPr>
        <p:spPr>
          <a:xfrm flipH="1">
            <a:off x="4777768" y="4015182"/>
            <a:ext cx="133350" cy="133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xmlns="" id="{DC34C340-203C-794A-A398-9FD15B2E7816}"/>
              </a:ext>
            </a:extLst>
          </p:cNvPr>
          <p:cNvSpPr/>
          <p:nvPr/>
        </p:nvSpPr>
        <p:spPr>
          <a:xfrm flipH="1">
            <a:off x="4644418" y="4015182"/>
            <a:ext cx="133350" cy="133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xmlns="" id="{47C34A0E-010C-2646-9382-5E0BD44A704F}"/>
              </a:ext>
            </a:extLst>
          </p:cNvPr>
          <p:cNvSpPr/>
          <p:nvPr/>
        </p:nvSpPr>
        <p:spPr>
          <a:xfrm flipH="1">
            <a:off x="45110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xmlns="" id="{030211AF-6B01-7B41-B415-6E8AF54E7E10}"/>
              </a:ext>
            </a:extLst>
          </p:cNvPr>
          <p:cNvSpPr/>
          <p:nvPr/>
        </p:nvSpPr>
        <p:spPr>
          <a:xfrm flipH="1">
            <a:off x="4377718" y="4015182"/>
            <a:ext cx="133350" cy="133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xmlns="" id="{969BDE31-8DBF-2843-94F8-48752FF157B6}"/>
              </a:ext>
            </a:extLst>
          </p:cNvPr>
          <p:cNvSpPr/>
          <p:nvPr/>
        </p:nvSpPr>
        <p:spPr>
          <a:xfrm flipH="1">
            <a:off x="42443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xmlns="" id="{65AF4FD3-5180-7F4B-A624-F2166B9FD08A}"/>
              </a:ext>
            </a:extLst>
          </p:cNvPr>
          <p:cNvSpPr/>
          <p:nvPr/>
        </p:nvSpPr>
        <p:spPr>
          <a:xfrm flipH="1">
            <a:off x="41110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xmlns="" id="{3AECC5C0-3975-C943-8C36-9B61A1CCCA0E}"/>
              </a:ext>
            </a:extLst>
          </p:cNvPr>
          <p:cNvSpPr/>
          <p:nvPr/>
        </p:nvSpPr>
        <p:spPr>
          <a:xfrm flipH="1">
            <a:off x="39776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xmlns="" id="{AC1EFADA-F3BA-DA4B-A3BA-FE02E7F3BB1D}"/>
              </a:ext>
            </a:extLst>
          </p:cNvPr>
          <p:cNvSpPr/>
          <p:nvPr/>
        </p:nvSpPr>
        <p:spPr>
          <a:xfrm flipH="1">
            <a:off x="38443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xmlns="" id="{2DB36E4B-C004-6647-A0A6-59530641E8EB}"/>
              </a:ext>
            </a:extLst>
          </p:cNvPr>
          <p:cNvSpPr/>
          <p:nvPr/>
        </p:nvSpPr>
        <p:spPr>
          <a:xfrm flipH="1">
            <a:off x="37109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xmlns="" id="{6C636F4A-8DE7-F841-B9FC-48E325F8964A}"/>
              </a:ext>
            </a:extLst>
          </p:cNvPr>
          <p:cNvSpPr/>
          <p:nvPr/>
        </p:nvSpPr>
        <p:spPr>
          <a:xfrm flipH="1">
            <a:off x="35776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xmlns="" id="{2838B0FB-B75D-414B-84F1-C83F3DBD92D7}"/>
              </a:ext>
            </a:extLst>
          </p:cNvPr>
          <p:cNvSpPr/>
          <p:nvPr/>
        </p:nvSpPr>
        <p:spPr>
          <a:xfrm flipH="1">
            <a:off x="34442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xmlns="" id="{8F5DEDE2-2908-2F4B-9418-ACFE8C9617C1}"/>
              </a:ext>
            </a:extLst>
          </p:cNvPr>
          <p:cNvSpPr/>
          <p:nvPr/>
        </p:nvSpPr>
        <p:spPr>
          <a:xfrm flipH="1">
            <a:off x="33109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xmlns="" id="{9E06B692-9859-8C48-B102-41EB4438706B}"/>
              </a:ext>
            </a:extLst>
          </p:cNvPr>
          <p:cNvSpPr/>
          <p:nvPr/>
        </p:nvSpPr>
        <p:spPr>
          <a:xfrm flipH="1">
            <a:off x="31775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xmlns="" id="{84636215-394E-854F-9EEC-7435912A7F67}"/>
              </a:ext>
            </a:extLst>
          </p:cNvPr>
          <p:cNvSpPr/>
          <p:nvPr/>
        </p:nvSpPr>
        <p:spPr>
          <a:xfrm flipH="1">
            <a:off x="30442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xmlns="" id="{1D10C923-1F07-CC47-A75A-164F4FB3AA2F}"/>
              </a:ext>
            </a:extLst>
          </p:cNvPr>
          <p:cNvSpPr/>
          <p:nvPr/>
        </p:nvSpPr>
        <p:spPr>
          <a:xfrm flipH="1">
            <a:off x="29108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xmlns="" id="{2EE3FAEF-1D16-1842-B4A1-7AAE2679BFDE}"/>
              </a:ext>
            </a:extLst>
          </p:cNvPr>
          <p:cNvSpPr/>
          <p:nvPr/>
        </p:nvSpPr>
        <p:spPr>
          <a:xfrm flipH="1">
            <a:off x="27775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xmlns="" id="{2E3BCD4E-BF0F-E448-A076-74775C963C63}"/>
              </a:ext>
            </a:extLst>
          </p:cNvPr>
          <p:cNvSpPr/>
          <p:nvPr/>
        </p:nvSpPr>
        <p:spPr>
          <a:xfrm flipH="1">
            <a:off x="26441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xmlns="" id="{C5710747-3884-8046-A7A5-82145967FFB7}"/>
              </a:ext>
            </a:extLst>
          </p:cNvPr>
          <p:cNvSpPr/>
          <p:nvPr/>
        </p:nvSpPr>
        <p:spPr>
          <a:xfrm flipH="1">
            <a:off x="25108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xmlns="" id="{E79B5DB6-EF1B-4746-9E0F-6781EF38499B}"/>
              </a:ext>
            </a:extLst>
          </p:cNvPr>
          <p:cNvSpPr/>
          <p:nvPr/>
        </p:nvSpPr>
        <p:spPr>
          <a:xfrm flipH="1">
            <a:off x="23774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xmlns="" id="{7D1F39B8-F3B1-8844-9A08-611554746C71}"/>
              </a:ext>
            </a:extLst>
          </p:cNvPr>
          <p:cNvSpPr/>
          <p:nvPr/>
        </p:nvSpPr>
        <p:spPr>
          <a:xfrm flipH="1">
            <a:off x="22441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xmlns="" id="{83D925AE-9587-6049-9AB1-A39900D67717}"/>
              </a:ext>
            </a:extLst>
          </p:cNvPr>
          <p:cNvSpPr/>
          <p:nvPr/>
        </p:nvSpPr>
        <p:spPr>
          <a:xfrm flipH="1">
            <a:off x="21107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xmlns="" id="{25A44E3E-17E3-6747-A484-3A4A937B2C66}"/>
              </a:ext>
            </a:extLst>
          </p:cNvPr>
          <p:cNvSpPr/>
          <p:nvPr/>
        </p:nvSpPr>
        <p:spPr>
          <a:xfrm flipH="1">
            <a:off x="19774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xmlns="" id="{B906B96D-7187-0F48-835E-43295D1D773C}"/>
              </a:ext>
            </a:extLst>
          </p:cNvPr>
          <p:cNvSpPr/>
          <p:nvPr/>
        </p:nvSpPr>
        <p:spPr>
          <a:xfrm flipH="1">
            <a:off x="18440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xmlns="" id="{200FF5AD-491E-9F45-B300-2E33CDBEBC11}"/>
              </a:ext>
            </a:extLst>
          </p:cNvPr>
          <p:cNvSpPr/>
          <p:nvPr/>
        </p:nvSpPr>
        <p:spPr>
          <a:xfrm flipH="1">
            <a:off x="17107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xmlns="" id="{BF354B2F-96B6-AE40-91FE-053DE30788C7}"/>
              </a:ext>
            </a:extLst>
          </p:cNvPr>
          <p:cNvSpPr/>
          <p:nvPr/>
        </p:nvSpPr>
        <p:spPr>
          <a:xfrm flipH="1">
            <a:off x="157736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xmlns="" id="{8C8BB255-5D4E-A64F-B5ED-5F0095E172AD}"/>
              </a:ext>
            </a:extLst>
          </p:cNvPr>
          <p:cNvSpPr/>
          <p:nvPr/>
        </p:nvSpPr>
        <p:spPr>
          <a:xfrm flipH="1">
            <a:off x="1444018" y="4015182"/>
            <a:ext cx="1333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xmlns="" id="{5DAF4C7D-44F1-4844-BD04-390954A4F374}"/>
              </a:ext>
            </a:extLst>
          </p:cNvPr>
          <p:cNvSpPr txBox="1"/>
          <p:nvPr/>
        </p:nvSpPr>
        <p:spPr>
          <a:xfrm>
            <a:off x="377218" y="3855400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heatmap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22271146-F6BA-9F4B-A480-7D1A69677679}"/>
              </a:ext>
            </a:extLst>
          </p:cNvPr>
          <p:cNvSpPr txBox="1"/>
          <p:nvPr/>
        </p:nvSpPr>
        <p:spPr>
          <a:xfrm>
            <a:off x="2577492" y="4243782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1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B64C5F5C-BFB2-BF45-8EA1-00E6CEF7B97D}"/>
              </a:ext>
            </a:extLst>
          </p:cNvPr>
          <p:cNvSpPr txBox="1"/>
          <p:nvPr/>
        </p:nvSpPr>
        <p:spPr>
          <a:xfrm>
            <a:off x="6816117" y="4243782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Region 2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B5E434-B4E0-8F44-AFA7-8AF7D6757DB6}"/>
              </a:ext>
            </a:extLst>
          </p:cNvPr>
          <p:cNvSpPr/>
          <p:nvPr/>
        </p:nvSpPr>
        <p:spPr>
          <a:xfrm>
            <a:off x="2104912" y="1313263"/>
            <a:ext cx="2133599" cy="3299851"/>
          </a:xfrm>
          <a:prstGeom prst="rect">
            <a:avLst/>
          </a:prstGeom>
          <a:solidFill>
            <a:srgbClr val="D34817">
              <a:alpha val="2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xmlns="" id="{96AC6BE7-7C2F-CC4F-BB39-8DBCB90DD85D}"/>
              </a:ext>
            </a:extLst>
          </p:cNvPr>
          <p:cNvSpPr/>
          <p:nvPr/>
        </p:nvSpPr>
        <p:spPr>
          <a:xfrm>
            <a:off x="6238876" y="1313675"/>
            <a:ext cx="2133599" cy="3291112"/>
          </a:xfrm>
          <a:prstGeom prst="rect">
            <a:avLst/>
          </a:prstGeom>
          <a:solidFill>
            <a:srgbClr val="D34817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545CFD8-3D45-DE4B-922C-0DFBF2C55BAE}"/>
              </a:ext>
            </a:extLst>
          </p:cNvPr>
          <p:cNvGrpSpPr/>
          <p:nvPr/>
        </p:nvGrpSpPr>
        <p:grpSpPr>
          <a:xfrm>
            <a:off x="6009782" y="5999472"/>
            <a:ext cx="2133600" cy="133350"/>
            <a:chOff x="2263168" y="3873082"/>
            <a:chExt cx="2133600" cy="133350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xmlns="" id="{D9CA80C8-46E0-724F-85FD-9BBEAB051E39}"/>
                </a:ext>
              </a:extLst>
            </p:cNvPr>
            <p:cNvSpPr/>
            <p:nvPr/>
          </p:nvSpPr>
          <p:spPr>
            <a:xfrm flipH="1">
              <a:off x="42634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xmlns="" id="{38CF6EE7-001D-7A4A-9C91-CB0AD66AC99C}"/>
                </a:ext>
              </a:extLst>
            </p:cNvPr>
            <p:cNvSpPr/>
            <p:nvPr/>
          </p:nvSpPr>
          <p:spPr>
            <a:xfrm flipH="1">
              <a:off x="41300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xmlns="" id="{F52A2578-935D-5048-BB3B-74581527E423}"/>
                </a:ext>
              </a:extLst>
            </p:cNvPr>
            <p:cNvSpPr/>
            <p:nvPr/>
          </p:nvSpPr>
          <p:spPr>
            <a:xfrm flipH="1">
              <a:off x="39967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xmlns="" id="{45CEF847-E8F5-2F43-8A18-A838870FE3A4}"/>
                </a:ext>
              </a:extLst>
            </p:cNvPr>
            <p:cNvSpPr/>
            <p:nvPr/>
          </p:nvSpPr>
          <p:spPr>
            <a:xfrm flipH="1">
              <a:off x="38633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xmlns="" id="{3A945D2C-80A9-B84F-90BE-9ECBB165F486}"/>
                </a:ext>
              </a:extLst>
            </p:cNvPr>
            <p:cNvSpPr/>
            <p:nvPr/>
          </p:nvSpPr>
          <p:spPr>
            <a:xfrm flipH="1">
              <a:off x="37300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xmlns="" id="{2B46D733-A6EE-2A49-949D-CA4DA319B279}"/>
                </a:ext>
              </a:extLst>
            </p:cNvPr>
            <p:cNvSpPr/>
            <p:nvPr/>
          </p:nvSpPr>
          <p:spPr>
            <a:xfrm flipH="1">
              <a:off x="35966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xmlns="" id="{668D05BC-0549-E246-9526-589B519698EB}"/>
                </a:ext>
              </a:extLst>
            </p:cNvPr>
            <p:cNvSpPr/>
            <p:nvPr/>
          </p:nvSpPr>
          <p:spPr>
            <a:xfrm flipH="1">
              <a:off x="34633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xmlns="" id="{08C03F19-B905-CD46-8396-91B8E63A314E}"/>
                </a:ext>
              </a:extLst>
            </p:cNvPr>
            <p:cNvSpPr/>
            <p:nvPr/>
          </p:nvSpPr>
          <p:spPr>
            <a:xfrm flipH="1">
              <a:off x="33299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xmlns="" id="{6295A34F-64E8-C84A-8795-F2862F00D73F}"/>
                </a:ext>
              </a:extLst>
            </p:cNvPr>
            <p:cNvSpPr/>
            <p:nvPr/>
          </p:nvSpPr>
          <p:spPr>
            <a:xfrm flipH="1">
              <a:off x="31966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xmlns="" id="{CE549D08-1856-AC48-A279-5514CD155B6D}"/>
                </a:ext>
              </a:extLst>
            </p:cNvPr>
            <p:cNvSpPr/>
            <p:nvPr/>
          </p:nvSpPr>
          <p:spPr>
            <a:xfrm flipH="1">
              <a:off x="30632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xmlns="" id="{ED9F4764-F2B8-E847-9110-D6EC4137B782}"/>
                </a:ext>
              </a:extLst>
            </p:cNvPr>
            <p:cNvSpPr/>
            <p:nvPr/>
          </p:nvSpPr>
          <p:spPr>
            <a:xfrm flipH="1">
              <a:off x="29299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xmlns="" id="{A552F0F5-FABC-2147-800D-3C7650033122}"/>
                </a:ext>
              </a:extLst>
            </p:cNvPr>
            <p:cNvSpPr/>
            <p:nvPr/>
          </p:nvSpPr>
          <p:spPr>
            <a:xfrm flipH="1">
              <a:off x="27965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xmlns="" id="{141ED0BE-F358-5447-A7FA-BD32DD8D1672}"/>
                </a:ext>
              </a:extLst>
            </p:cNvPr>
            <p:cNvSpPr/>
            <p:nvPr/>
          </p:nvSpPr>
          <p:spPr>
            <a:xfrm flipH="1">
              <a:off x="26632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xmlns="" id="{62ED6E40-D29B-454D-A8B4-9BB0EE7E64F5}"/>
                </a:ext>
              </a:extLst>
            </p:cNvPr>
            <p:cNvSpPr/>
            <p:nvPr/>
          </p:nvSpPr>
          <p:spPr>
            <a:xfrm flipH="1">
              <a:off x="25298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xmlns="" id="{21CB2926-F82E-CE48-91C5-72A8B995CB01}"/>
                </a:ext>
              </a:extLst>
            </p:cNvPr>
            <p:cNvSpPr/>
            <p:nvPr/>
          </p:nvSpPr>
          <p:spPr>
            <a:xfrm flipH="1">
              <a:off x="23965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xmlns="" id="{7B953AA7-8BB5-DA43-B1AC-D41D25908AE1}"/>
                </a:ext>
              </a:extLst>
            </p:cNvPr>
            <p:cNvSpPr/>
            <p:nvPr/>
          </p:nvSpPr>
          <p:spPr>
            <a:xfrm flipH="1">
              <a:off x="22631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273CB5D-65E3-E540-B425-0EAD17B01D69}"/>
              </a:ext>
            </a:extLst>
          </p:cNvPr>
          <p:cNvGrpSpPr/>
          <p:nvPr/>
        </p:nvGrpSpPr>
        <p:grpSpPr>
          <a:xfrm>
            <a:off x="6008437" y="6138100"/>
            <a:ext cx="2133600" cy="133350"/>
            <a:chOff x="6397018" y="3873082"/>
            <a:chExt cx="2133600" cy="133350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xmlns="" id="{BAB0375B-ACD2-3642-A93D-41FF4BC7F13F}"/>
                </a:ext>
              </a:extLst>
            </p:cNvPr>
            <p:cNvSpPr/>
            <p:nvPr/>
          </p:nvSpPr>
          <p:spPr>
            <a:xfrm flipH="1">
              <a:off x="83972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xmlns="" id="{52FD132C-0216-3043-8B14-FF63A69C87AC}"/>
                </a:ext>
              </a:extLst>
            </p:cNvPr>
            <p:cNvSpPr/>
            <p:nvPr/>
          </p:nvSpPr>
          <p:spPr>
            <a:xfrm flipH="1">
              <a:off x="82639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xmlns="" id="{AB664FA9-5180-9F45-8EC2-5EC1E3665411}"/>
                </a:ext>
              </a:extLst>
            </p:cNvPr>
            <p:cNvSpPr/>
            <p:nvPr/>
          </p:nvSpPr>
          <p:spPr>
            <a:xfrm flipH="1">
              <a:off x="81305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xmlns="" id="{AACF1121-85C5-7845-89C7-CF82E2974CC7}"/>
                </a:ext>
              </a:extLst>
            </p:cNvPr>
            <p:cNvSpPr/>
            <p:nvPr/>
          </p:nvSpPr>
          <p:spPr>
            <a:xfrm flipH="1">
              <a:off x="79972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xmlns="" id="{0EF28025-DACD-0641-AF8F-3D2A6DD2A444}"/>
                </a:ext>
              </a:extLst>
            </p:cNvPr>
            <p:cNvSpPr/>
            <p:nvPr/>
          </p:nvSpPr>
          <p:spPr>
            <a:xfrm flipH="1">
              <a:off x="78638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xmlns="" id="{8B6A2095-9B31-5346-A04C-54C050F7EFE4}"/>
                </a:ext>
              </a:extLst>
            </p:cNvPr>
            <p:cNvSpPr/>
            <p:nvPr/>
          </p:nvSpPr>
          <p:spPr>
            <a:xfrm flipH="1">
              <a:off x="77305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xmlns="" id="{D4CC7161-CDED-D14E-9B7C-2ABE7665D454}"/>
                </a:ext>
              </a:extLst>
            </p:cNvPr>
            <p:cNvSpPr/>
            <p:nvPr/>
          </p:nvSpPr>
          <p:spPr>
            <a:xfrm flipH="1">
              <a:off x="75971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xmlns="" id="{B20A511E-BB24-1048-9F0D-8F61E1F42C35}"/>
                </a:ext>
              </a:extLst>
            </p:cNvPr>
            <p:cNvSpPr/>
            <p:nvPr/>
          </p:nvSpPr>
          <p:spPr>
            <a:xfrm flipH="1">
              <a:off x="74638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xmlns="" id="{B84B887E-06BC-8341-80E3-332511681585}"/>
                </a:ext>
              </a:extLst>
            </p:cNvPr>
            <p:cNvSpPr/>
            <p:nvPr/>
          </p:nvSpPr>
          <p:spPr>
            <a:xfrm flipH="1">
              <a:off x="73304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xmlns="" id="{577E377A-78E9-5342-B68D-322A93175E93}"/>
                </a:ext>
              </a:extLst>
            </p:cNvPr>
            <p:cNvSpPr/>
            <p:nvPr/>
          </p:nvSpPr>
          <p:spPr>
            <a:xfrm flipH="1">
              <a:off x="71971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xmlns="" id="{E49B192C-88A9-F54C-9D46-37922361B52D}"/>
                </a:ext>
              </a:extLst>
            </p:cNvPr>
            <p:cNvSpPr/>
            <p:nvPr/>
          </p:nvSpPr>
          <p:spPr>
            <a:xfrm flipH="1">
              <a:off x="70637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xmlns="" id="{5FADCA9F-A95A-AA48-A60A-88E5CF8D1071}"/>
                </a:ext>
              </a:extLst>
            </p:cNvPr>
            <p:cNvSpPr/>
            <p:nvPr/>
          </p:nvSpPr>
          <p:spPr>
            <a:xfrm flipH="1">
              <a:off x="69304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xmlns="" id="{74188612-62C0-AA4D-805C-32D65DB882F1}"/>
                </a:ext>
              </a:extLst>
            </p:cNvPr>
            <p:cNvSpPr/>
            <p:nvPr/>
          </p:nvSpPr>
          <p:spPr>
            <a:xfrm flipH="1">
              <a:off x="67970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xmlns="" id="{084B81BB-B726-AB4C-A05D-9C3D38FBC00D}"/>
                </a:ext>
              </a:extLst>
            </p:cNvPr>
            <p:cNvSpPr/>
            <p:nvPr/>
          </p:nvSpPr>
          <p:spPr>
            <a:xfrm flipH="1">
              <a:off x="66637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xmlns="" id="{711DE342-520B-E74B-9681-BC113FF0770D}"/>
                </a:ext>
              </a:extLst>
            </p:cNvPr>
            <p:cNvSpPr/>
            <p:nvPr/>
          </p:nvSpPr>
          <p:spPr>
            <a:xfrm flipH="1">
              <a:off x="653036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xmlns="" id="{A6503E91-8424-E24F-92EA-DE51364B7AA1}"/>
                </a:ext>
              </a:extLst>
            </p:cNvPr>
            <p:cNvSpPr/>
            <p:nvPr/>
          </p:nvSpPr>
          <p:spPr>
            <a:xfrm flipH="1">
              <a:off x="6397018" y="3873082"/>
              <a:ext cx="133350" cy="13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xmlns="" id="{D66CE36E-797D-4849-84B8-6EF1725AFE12}"/>
              </a:ext>
            </a:extLst>
          </p:cNvPr>
          <p:cNvSpPr txBox="1"/>
          <p:nvPr/>
        </p:nvSpPr>
        <p:spPr>
          <a:xfrm>
            <a:off x="2305870" y="5882741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1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xmlns="" id="{2C5A8948-1C41-204F-8177-E50751C901FE}"/>
              </a:ext>
            </a:extLst>
          </p:cNvPr>
          <p:cNvSpPr txBox="1"/>
          <p:nvPr/>
        </p:nvSpPr>
        <p:spPr>
          <a:xfrm>
            <a:off x="6539240" y="5503962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B</a:t>
            </a:r>
          </a:p>
        </p:txBody>
      </p:sp>
    </p:spTree>
    <p:extLst>
      <p:ext uri="{BB962C8B-B14F-4D97-AF65-F5344CB8AC3E}">
        <p14:creationId xmlns:p14="http://schemas.microsoft.com/office/powerpoint/2010/main" val="216900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A96C4B-DEC1-714C-A914-F62C931D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</a:t>
            </a:r>
            <a:r>
              <a:rPr lang="en-US" dirty="0" err="1"/>
              <a:t>computeMatrix</a:t>
            </a:r>
            <a:r>
              <a:rPr lang="en-US" dirty="0"/>
              <a:t> and </a:t>
            </a:r>
            <a:r>
              <a:rPr lang="en-US" dirty="0" err="1"/>
              <a:t>plotHeatmap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A86F6F-6325-7C41-B2C8-339E28DC61AB}"/>
              </a:ext>
            </a:extLst>
          </p:cNvPr>
          <p:cNvSpPr/>
          <p:nvPr/>
        </p:nvSpPr>
        <p:spPr>
          <a:xfrm>
            <a:off x="579819" y="1692897"/>
            <a:ext cx="1083113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deeptools</a:t>
            </a:r>
            <a:r>
              <a:rPr lang="en-US" dirty="0">
                <a:latin typeface="Courier" pitchFamily="2" charset="0"/>
              </a:rPr>
              <a:t>/2.5.0.1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matrix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computeMatrix</a:t>
            </a:r>
            <a:r>
              <a:rPr lang="en-US" dirty="0">
                <a:latin typeface="Courier" pitchFamily="2" charset="0"/>
              </a:rPr>
              <a:t> reference-point</a:t>
            </a:r>
          </a:p>
          <a:p>
            <a:r>
              <a:rPr lang="en-US" dirty="0">
                <a:latin typeface="Courier" pitchFamily="2" charset="0"/>
              </a:rPr>
              <a:t>              -S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INPUT BIGWIG FILE</a:t>
            </a:r>
            <a:r>
              <a:rPr lang="en-US" b="1" dirty="0">
                <a:highlight>
                  <a:srgbClr val="FFFF00"/>
                </a:highlight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INPUT BIGWIG FILE</a:t>
            </a:r>
            <a:r>
              <a:rPr lang="en-US" b="1" dirty="0">
                <a:highlight>
                  <a:srgbClr val="FFFF00"/>
                </a:highlight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INPUT BIGWIG FILE</a:t>
            </a:r>
            <a:r>
              <a:rPr lang="en-US" b="1" dirty="0">
                <a:highlight>
                  <a:srgbClr val="FFFF00"/>
                </a:highlight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INPUT BIGWIG FILE</a:t>
            </a:r>
            <a:r>
              <a:rPr lang="en-US" b="1" dirty="0">
                <a:highlight>
                  <a:srgbClr val="FFFF00"/>
                </a:highlight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-R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INPUT PEAKS SUMMITS FILE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-a 3000\</a:t>
            </a:r>
          </a:p>
          <a:p>
            <a:r>
              <a:rPr lang="en-US" dirty="0">
                <a:latin typeface="Courier" pitchFamily="2" charset="0"/>
              </a:rPr>
              <a:t>              -b 3000\</a:t>
            </a:r>
          </a:p>
          <a:p>
            <a:r>
              <a:rPr lang="en-US" dirty="0">
                <a:latin typeface="Courier" pitchFamily="2" charset="0"/>
              </a:rPr>
              <a:t>              -p max\</a:t>
            </a:r>
          </a:p>
          <a:p>
            <a:r>
              <a:rPr lang="en-US" dirty="0">
                <a:latin typeface="Courier" pitchFamily="2" charset="0"/>
              </a:rPr>
              <a:t>              -out [</a:t>
            </a:r>
            <a:r>
              <a:rPr lang="en-US" dirty="0">
                <a:highlight>
                  <a:srgbClr val="C0C0C0"/>
                </a:highlight>
                <a:latin typeface="Courier" pitchFamily="2" charset="0"/>
              </a:rPr>
              <a:t>OUTPUT MATRIX</a:t>
            </a:r>
            <a:r>
              <a:rPr lang="en-US" dirty="0">
                <a:latin typeface="Courier" pitchFamily="2" charset="0"/>
              </a:rPr>
              <a:t>]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plotHeatmap</a:t>
            </a:r>
            <a:r>
              <a:rPr lang="en-US" dirty="0">
                <a:latin typeface="Courier" pitchFamily="2" charset="0"/>
              </a:rPr>
              <a:t> --</a:t>
            </a:r>
            <a:r>
              <a:rPr lang="en-US" dirty="0" err="1">
                <a:latin typeface="Courier" pitchFamily="2" charset="0"/>
              </a:rPr>
              <a:t>matrixFile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dirty="0">
                <a:highlight>
                  <a:srgbClr val="C0C0C0"/>
                </a:highlight>
                <a:latin typeface="Courier" pitchFamily="2" charset="0"/>
              </a:rPr>
              <a:t>OUTPUT MATRIX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--</a:t>
            </a:r>
            <a:r>
              <a:rPr lang="en-US" dirty="0" err="1">
                <a:latin typeface="Courier" pitchFamily="2" charset="0"/>
              </a:rPr>
              <a:t>outFileName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OUTPUT HEATMAP</a:t>
            </a:r>
            <a:r>
              <a:rPr lang="en-US" dirty="0">
                <a:latin typeface="Courier" pitchFamily="2" charset="0"/>
              </a:rPr>
              <a:t>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13EEDA5-C049-F948-A95D-7EA2A793FB26}"/>
              </a:ext>
            </a:extLst>
          </p:cNvPr>
          <p:cNvGrpSpPr/>
          <p:nvPr/>
        </p:nvGrpSpPr>
        <p:grpSpPr>
          <a:xfrm>
            <a:off x="4781227" y="1568140"/>
            <a:ext cx="6482043" cy="954107"/>
            <a:chOff x="4472469" y="1606671"/>
            <a:chExt cx="6482043" cy="954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4F24ECF-2F97-0D42-8449-F15BC02B12DD}"/>
                </a:ext>
              </a:extLst>
            </p:cNvPr>
            <p:cNvSpPr txBox="1"/>
            <p:nvPr/>
          </p:nvSpPr>
          <p:spPr>
            <a:xfrm>
              <a:off x="7514705" y="1606671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Load the program </a:t>
              </a:r>
              <a:r>
                <a:rPr lang="en-US" sz="2800" dirty="0" err="1"/>
                <a:t>deeptools</a:t>
              </a:r>
              <a:r>
                <a:rPr lang="en-US" sz="2800" dirty="0"/>
                <a:t>.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047B7BB0-78C0-D141-8F39-804994D7B6B6}"/>
                </a:ext>
              </a:extLst>
            </p:cNvPr>
            <p:cNvSpPr/>
            <p:nvPr/>
          </p:nvSpPr>
          <p:spPr>
            <a:xfrm>
              <a:off x="7448203" y="1606671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698669F3-32AB-7148-8311-DF276A82F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469" y="1906296"/>
              <a:ext cx="27429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91D28E88-B3B1-CD46-B74A-259539E81F38}"/>
              </a:ext>
            </a:extLst>
          </p:cNvPr>
          <p:cNvGrpSpPr/>
          <p:nvPr/>
        </p:nvGrpSpPr>
        <p:grpSpPr>
          <a:xfrm>
            <a:off x="4781227" y="2765557"/>
            <a:ext cx="6482043" cy="1815882"/>
            <a:chOff x="4472469" y="1606671"/>
            <a:chExt cx="6482043" cy="18158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D130AC5-B855-0D4D-A167-C0867BD3A797}"/>
                </a:ext>
              </a:extLst>
            </p:cNvPr>
            <p:cNvSpPr txBox="1"/>
            <p:nvPr/>
          </p:nvSpPr>
          <p:spPr>
            <a:xfrm>
              <a:off x="7514705" y="1606671"/>
              <a:ext cx="343980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Create a matrix of heatmap values with window -3kb to 3kb.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xmlns="" id="{EB9BD762-BE4B-C546-99FC-DF0CB5579533}"/>
                </a:ext>
              </a:extLst>
            </p:cNvPr>
            <p:cNvSpPr/>
            <p:nvPr/>
          </p:nvSpPr>
          <p:spPr>
            <a:xfrm>
              <a:off x="7448203" y="1606671"/>
              <a:ext cx="3506309" cy="181588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7BD9D17F-237B-264E-82C5-F4F28FE34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469" y="1836445"/>
              <a:ext cx="27429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A0037570-132D-0746-8298-12254A638088}"/>
              </a:ext>
            </a:extLst>
          </p:cNvPr>
          <p:cNvGrpSpPr/>
          <p:nvPr/>
        </p:nvGrpSpPr>
        <p:grpSpPr>
          <a:xfrm>
            <a:off x="6362700" y="5008722"/>
            <a:ext cx="4900570" cy="1384995"/>
            <a:chOff x="6053942" y="1606671"/>
            <a:chExt cx="4900570" cy="138499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D9833DA-F62B-764D-B1DB-79562A35D4ED}"/>
                </a:ext>
              </a:extLst>
            </p:cNvPr>
            <p:cNvSpPr txBox="1"/>
            <p:nvPr/>
          </p:nvSpPr>
          <p:spPr>
            <a:xfrm>
              <a:off x="7514705" y="1606671"/>
              <a:ext cx="34398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Use matrix to make a heatmap image.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xmlns="" id="{56C12E79-3E71-A448-9DAC-C7CABDFE0A0C}"/>
                </a:ext>
              </a:extLst>
            </p:cNvPr>
            <p:cNvSpPr/>
            <p:nvPr/>
          </p:nvSpPr>
          <p:spPr>
            <a:xfrm>
              <a:off x="7448203" y="1606671"/>
              <a:ext cx="3506309" cy="138499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0B686811-DB83-9747-BD48-C2E661A27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3942" y="2593189"/>
              <a:ext cx="1161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982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A96C4B-DEC1-714C-A914-F62C931D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</a:t>
            </a:r>
            <a:r>
              <a:rPr lang="en-US" dirty="0" err="1"/>
              <a:t>computeMatrix</a:t>
            </a:r>
            <a:r>
              <a:rPr lang="en-US" dirty="0"/>
              <a:t> and </a:t>
            </a:r>
            <a:r>
              <a:rPr lang="en-US" dirty="0" err="1"/>
              <a:t>plotHeatmap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A86F6F-6325-7C41-B2C8-339E28DC61AB}"/>
              </a:ext>
            </a:extLst>
          </p:cNvPr>
          <p:cNvSpPr/>
          <p:nvPr/>
        </p:nvSpPr>
        <p:spPr>
          <a:xfrm>
            <a:off x="579819" y="1700987"/>
            <a:ext cx="1083113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</a:t>
            </a:r>
            <a:r>
              <a:rPr lang="en-US" dirty="0" err="1">
                <a:latin typeface="Courier" pitchFamily="2" charset="0"/>
              </a:rPr>
              <a:t>deeptools</a:t>
            </a:r>
            <a:r>
              <a:rPr lang="en-US" dirty="0">
                <a:latin typeface="Courier" pitchFamily="2" charset="0"/>
              </a:rPr>
              <a:t>/2.5.0.1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matrix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computeMatrix</a:t>
            </a:r>
            <a:r>
              <a:rPr lang="en-US" dirty="0">
                <a:latin typeface="Courier" pitchFamily="2" charset="0"/>
              </a:rPr>
              <a:t> reference-point</a:t>
            </a:r>
          </a:p>
          <a:p>
            <a:r>
              <a:rPr lang="en-US" dirty="0">
                <a:latin typeface="Courier" pitchFamily="2" charset="0"/>
              </a:rPr>
              <a:t>              -S 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bw_log2ratio/heart.e11.5.rep1.ChIP-Seq.H3K27ac.log2ratio.bw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 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bw_log2ratio/heart.e11.5.rep2.ChIP-Seq.H3K27ac.log2ratio.bw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 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bw_log2ratio/heart.p0.rep1.ChIP-Seq.H3K27ac.log2ratio.bw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 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bw_log2ratio/heart.p0.rep2.ChIP-Seq.H3K27ac.log2ratio.bw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-R 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peaks/</a:t>
            </a:r>
            <a:r>
              <a:rPr lang="en-US" dirty="0" err="1">
                <a:highlight>
                  <a:srgbClr val="00FF00"/>
                </a:highlight>
                <a:latin typeface="Courier" pitchFamily="2" charset="0"/>
              </a:rPr>
              <a:t>heart.early_unique.ChIP-Seq_summits.bed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-a 3000\</a:t>
            </a:r>
          </a:p>
          <a:p>
            <a:r>
              <a:rPr lang="en-US" dirty="0">
                <a:latin typeface="Courier" pitchFamily="2" charset="0"/>
              </a:rPr>
              <a:t>              -b 3000\</a:t>
            </a:r>
          </a:p>
          <a:p>
            <a:r>
              <a:rPr lang="en-US" dirty="0">
                <a:latin typeface="Courier" pitchFamily="2" charset="0"/>
              </a:rPr>
              <a:t>              -p max\</a:t>
            </a:r>
          </a:p>
          <a:p>
            <a:r>
              <a:rPr lang="en-US" dirty="0">
                <a:latin typeface="Courier" pitchFamily="2" charset="0"/>
              </a:rPr>
              <a:t>              -out </a:t>
            </a:r>
            <a:r>
              <a:rPr lang="en-US" sz="1600" dirty="0">
                <a:highlight>
                  <a:srgbClr val="C0C0C0"/>
                </a:highlight>
                <a:latin typeface="Courier" pitchFamily="2" charset="0"/>
              </a:rPr>
              <a:t>matrix/all_samples.peaks_early_unique.H3K27ac.log2ratio.matrix</a:t>
            </a:r>
            <a:endParaRPr lang="en-US" dirty="0">
              <a:highlight>
                <a:srgbClr val="C0C0C0"/>
              </a:highlight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plotHeatmap</a:t>
            </a:r>
            <a:r>
              <a:rPr lang="en-US" dirty="0">
                <a:latin typeface="Courier" pitchFamily="2" charset="0"/>
              </a:rPr>
              <a:t> --</a:t>
            </a:r>
            <a:r>
              <a:rPr lang="en-US" dirty="0" err="1">
                <a:latin typeface="Courier" pitchFamily="2" charset="0"/>
              </a:rPr>
              <a:t>matrixFile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sz="1400" dirty="0">
                <a:highlight>
                  <a:srgbClr val="C0C0C0"/>
                </a:highlight>
                <a:latin typeface="Courier" pitchFamily="2" charset="0"/>
              </a:rPr>
              <a:t>matrix/all_samples.peaks_early_unique.H3K27ac.log2ratio.matrix</a:t>
            </a:r>
            <a:r>
              <a:rPr lang="en-US" sz="1400" dirty="0">
                <a:latin typeface="Courier" pitchFamily="2" charset="0"/>
              </a:rPr>
              <a:t>\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            --</a:t>
            </a:r>
            <a:r>
              <a:rPr lang="en-US" dirty="0" err="1">
                <a:latin typeface="Courier" pitchFamily="2" charset="0"/>
              </a:rPr>
              <a:t>outFileName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sz="1400" dirty="0">
                <a:highlight>
                  <a:srgbClr val="FF00FF"/>
                </a:highlight>
                <a:latin typeface="Courier" pitchFamily="2" charset="0"/>
              </a:rPr>
              <a:t>matrix/all_samples.peaks_early_unique.H3K27ac.log2ratio.matrix.png</a:t>
            </a:r>
            <a:endParaRPr lang="en-US" dirty="0">
              <a:highlight>
                <a:srgbClr val="FF00FF"/>
              </a:highlight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7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12362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Bioinformatics: steep learning curve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039" r="-1" b="17897"/>
          <a:stretch/>
        </p:blipFill>
        <p:spPr>
          <a:xfrm>
            <a:off x="3072246" y="1327395"/>
            <a:ext cx="6596554" cy="4013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2573" y="5195452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1148244" y="3234930"/>
            <a:ext cx="339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Ability</a:t>
            </a:r>
          </a:p>
        </p:txBody>
      </p:sp>
    </p:spTree>
    <p:extLst>
      <p:ext uri="{BB962C8B-B14F-4D97-AF65-F5344CB8AC3E}">
        <p14:creationId xmlns:p14="http://schemas.microsoft.com/office/powerpoint/2010/main" val="32654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making a multi heatmap (script9)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5BFF2-07DC-F44E-8939-75CB8D56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94282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Example: e11.5-unique</a:t>
            </a:r>
          </a:p>
          <a:p>
            <a:r>
              <a:rPr lang="en-US" sz="2800" dirty="0">
                <a:solidFill>
                  <a:schemeClr val="tx1"/>
                </a:solidFill>
              </a:rPr>
              <a:t>You try: p0-unique</a:t>
            </a:r>
          </a:p>
        </p:txBody>
      </p:sp>
    </p:spTree>
    <p:extLst>
      <p:ext uri="{BB962C8B-B14F-4D97-AF65-F5344CB8AC3E}">
        <p14:creationId xmlns:p14="http://schemas.microsoft.com/office/powerpoint/2010/main" val="42521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6ACAD44-5F36-6A4B-9847-C13271AB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054" y="1559074"/>
            <a:ext cx="3461287" cy="51856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output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907FEC3-856A-F840-90D1-EF44EA4C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See your heatmap</a:t>
            </a:r>
          </a:p>
          <a:p>
            <a:r>
              <a:rPr lang="en-US" sz="2800" dirty="0"/>
              <a:t>Verify that enrichment makes sense.</a:t>
            </a:r>
          </a:p>
        </p:txBody>
      </p:sp>
    </p:spTree>
    <p:extLst>
      <p:ext uri="{BB962C8B-B14F-4D97-AF65-F5344CB8AC3E}">
        <p14:creationId xmlns:p14="http://schemas.microsoft.com/office/powerpoint/2010/main" val="118202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40CE0A7-A60B-BA49-9A94-C51ED62B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1868"/>
            <a:ext cx="9963176" cy="1059873"/>
          </a:xfrm>
        </p:spPr>
        <p:txBody>
          <a:bodyPr>
            <a:normAutofit/>
          </a:bodyPr>
          <a:lstStyle/>
          <a:p>
            <a:r>
              <a:rPr lang="en-US" dirty="0"/>
              <a:t>Finding motifs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1224E731-96DC-8D41-9B0E-02FBCF6E0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071742"/>
            <a:ext cx="9418320" cy="1691640"/>
          </a:xfrm>
        </p:spPr>
        <p:txBody>
          <a:bodyPr/>
          <a:lstStyle/>
          <a:p>
            <a:r>
              <a:rPr lang="en-US" dirty="0"/>
              <a:t>peaks </a:t>
            </a:r>
            <a:r>
              <a:rPr lang="en-US" dirty="0">
                <a:sym typeface="Wingdings" pitchFamily="2" charset="2"/>
              </a:rPr>
              <a:t> motifs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D7AD5B44-AA5B-8643-BE84-7DFE2B51ECFC}"/>
              </a:ext>
            </a:extLst>
          </p:cNvPr>
          <p:cNvGrpSpPr/>
          <p:nvPr/>
        </p:nvGrpSpPr>
        <p:grpSpPr>
          <a:xfrm>
            <a:off x="1461822" y="1548996"/>
            <a:ext cx="8634054" cy="5158613"/>
            <a:chOff x="1461821" y="1160894"/>
            <a:chExt cx="9108005" cy="54417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AD7D30BA-EEF9-8A4D-8779-A783F80A5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1821" y="1160894"/>
              <a:ext cx="9108005" cy="544178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0E3D63FC-61B0-8641-8E8A-971BAC42AB47}"/>
                </a:ext>
              </a:extLst>
            </p:cNvPr>
            <p:cNvSpPr/>
            <p:nvPr/>
          </p:nvSpPr>
          <p:spPr>
            <a:xfrm>
              <a:off x="2780276" y="5181388"/>
              <a:ext cx="1266677" cy="1421291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1FC821DB-A1B5-F44A-9221-DF6F4DAD06DE}"/>
                </a:ext>
              </a:extLst>
            </p:cNvPr>
            <p:cNvSpPr/>
            <p:nvPr/>
          </p:nvSpPr>
          <p:spPr>
            <a:xfrm>
              <a:off x="3205513" y="4121190"/>
              <a:ext cx="841440" cy="465711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31D827D-F248-4F4B-B74D-2DB38093F7A2}"/>
                </a:ext>
              </a:extLst>
            </p:cNvPr>
            <p:cNvSpPr/>
            <p:nvPr/>
          </p:nvSpPr>
          <p:spPr>
            <a:xfrm>
              <a:off x="3412252" y="4586902"/>
              <a:ext cx="634701" cy="594485"/>
            </a:xfrm>
            <a:prstGeom prst="rect">
              <a:avLst/>
            </a:prstGeom>
            <a:solidFill>
              <a:srgbClr val="FF0000">
                <a:alpha val="25098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7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B019E11-8AD6-564B-8A07-E379A888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62896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a sequence motif?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D4525B9-BD6F-424A-8B3B-D911D1D13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20" y="1169275"/>
            <a:ext cx="6517027" cy="52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A96C4B-DEC1-714C-A914-F62C931D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homer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A86F6F-6325-7C41-B2C8-339E28DC61AB}"/>
              </a:ext>
            </a:extLst>
          </p:cNvPr>
          <p:cNvSpPr/>
          <p:nvPr/>
        </p:nvSpPr>
        <p:spPr>
          <a:xfrm>
            <a:off x="579819" y="2243153"/>
            <a:ext cx="108311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homer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motifs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findMotifsGenome.pl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INPUT PEAKS (BED) FOREGROUND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    mm10\</a:t>
            </a:r>
          </a:p>
          <a:p>
            <a:r>
              <a:rPr lang="en-US" dirty="0">
                <a:latin typeface="Courier" pitchFamily="2" charset="0"/>
              </a:rPr>
              <a:t>                    [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OUTPUT FOLDER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    -size 500\</a:t>
            </a:r>
          </a:p>
          <a:p>
            <a:r>
              <a:rPr lang="en-US" dirty="0">
                <a:latin typeface="Courier" pitchFamily="2" charset="0"/>
              </a:rPr>
              <a:t>                    -p 32\</a:t>
            </a:r>
          </a:p>
          <a:p>
            <a:r>
              <a:rPr lang="en-US" dirty="0">
                <a:latin typeface="Courier" pitchFamily="2" charset="0"/>
              </a:rPr>
              <a:t>                    -</a:t>
            </a:r>
            <a:r>
              <a:rPr lang="en-US" dirty="0" err="1">
                <a:latin typeface="Courier" pitchFamily="2" charset="0"/>
              </a:rPr>
              <a:t>bg</a:t>
            </a:r>
            <a:r>
              <a:rPr lang="en-US" dirty="0">
                <a:latin typeface="Courier" pitchFamily="2" charset="0"/>
              </a:rPr>
              <a:t> [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INPUT PEAKS (BED) BACKGROUND</a:t>
            </a:r>
            <a:r>
              <a:rPr lang="en-US" dirty="0">
                <a:latin typeface="Courier" pitchFamily="2" charset="0"/>
              </a:rPr>
              <a:t>]\</a:t>
            </a:r>
          </a:p>
          <a:p>
            <a:r>
              <a:rPr lang="en-US" dirty="0">
                <a:latin typeface="Courier" pitchFamily="2" charset="0"/>
              </a:rPr>
              <a:t>                    -</a:t>
            </a:r>
            <a:r>
              <a:rPr lang="en-US" dirty="0" err="1">
                <a:latin typeface="Courier" pitchFamily="2" charset="0"/>
              </a:rPr>
              <a:t>nomotif</a:t>
            </a:r>
            <a:endParaRPr lang="en-US" dirty="0">
              <a:latin typeface="Courier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13EEDA5-C049-F948-A95D-7EA2A793FB26}"/>
              </a:ext>
            </a:extLst>
          </p:cNvPr>
          <p:cNvGrpSpPr/>
          <p:nvPr/>
        </p:nvGrpSpPr>
        <p:grpSpPr>
          <a:xfrm>
            <a:off x="4781227" y="1568140"/>
            <a:ext cx="6482043" cy="954107"/>
            <a:chOff x="4472469" y="1606671"/>
            <a:chExt cx="6482043" cy="954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4F24ECF-2F97-0D42-8449-F15BC02B12DD}"/>
                </a:ext>
              </a:extLst>
            </p:cNvPr>
            <p:cNvSpPr txBox="1"/>
            <p:nvPr/>
          </p:nvSpPr>
          <p:spPr>
            <a:xfrm>
              <a:off x="7514705" y="1606671"/>
              <a:ext cx="34398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Load the program </a:t>
              </a:r>
              <a:r>
                <a:rPr lang="en-US" sz="2800" dirty="0" err="1"/>
                <a:t>deeptools</a:t>
              </a:r>
              <a:r>
                <a:rPr lang="en-US" sz="2800" dirty="0"/>
                <a:t>.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xmlns="" id="{047B7BB0-78C0-D141-8F39-804994D7B6B6}"/>
                </a:ext>
              </a:extLst>
            </p:cNvPr>
            <p:cNvSpPr/>
            <p:nvPr/>
          </p:nvSpPr>
          <p:spPr>
            <a:xfrm>
              <a:off x="7448203" y="1606671"/>
              <a:ext cx="3506309" cy="95410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698669F3-32AB-7148-8311-DF276A82F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469" y="2456555"/>
              <a:ext cx="27429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A0037570-132D-0746-8298-12254A638088}"/>
              </a:ext>
            </a:extLst>
          </p:cNvPr>
          <p:cNvGrpSpPr/>
          <p:nvPr/>
        </p:nvGrpSpPr>
        <p:grpSpPr>
          <a:xfrm>
            <a:off x="6362700" y="3627418"/>
            <a:ext cx="4900570" cy="597741"/>
            <a:chOff x="6053942" y="2268825"/>
            <a:chExt cx="4900570" cy="5977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D9833DA-F62B-764D-B1DB-79562A35D4ED}"/>
                </a:ext>
              </a:extLst>
            </p:cNvPr>
            <p:cNvSpPr txBox="1"/>
            <p:nvPr/>
          </p:nvSpPr>
          <p:spPr>
            <a:xfrm>
              <a:off x="7514705" y="2268825"/>
              <a:ext cx="3439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Find known motifs.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xmlns="" id="{56C12E79-3E71-A448-9DAC-C7CABDFE0A0C}"/>
                </a:ext>
              </a:extLst>
            </p:cNvPr>
            <p:cNvSpPr/>
            <p:nvPr/>
          </p:nvSpPr>
          <p:spPr>
            <a:xfrm>
              <a:off x="7448203" y="2268826"/>
              <a:ext cx="3506309" cy="5977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0B686811-DB83-9747-BD48-C2E661A27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3942" y="2593189"/>
              <a:ext cx="11615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3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A96C4B-DEC1-714C-A914-F62C931D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command: homer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A86F6F-6325-7C41-B2C8-339E28DC61AB}"/>
              </a:ext>
            </a:extLst>
          </p:cNvPr>
          <p:cNvSpPr/>
          <p:nvPr/>
        </p:nvSpPr>
        <p:spPr>
          <a:xfrm>
            <a:off x="579819" y="2243153"/>
            <a:ext cx="108311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module load homer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mkdir</a:t>
            </a:r>
            <a:r>
              <a:rPr lang="en-US" dirty="0">
                <a:latin typeface="Courier" pitchFamily="2" charset="0"/>
              </a:rPr>
              <a:t> motifs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findMotifsGenome.pl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Courier" pitchFamily="2" charset="0"/>
              </a:rPr>
              <a:t>peaks/</a:t>
            </a:r>
            <a:r>
              <a:rPr lang="en-US" dirty="0" err="1">
                <a:highlight>
                  <a:srgbClr val="FFFF00"/>
                </a:highlight>
                <a:latin typeface="Courier" pitchFamily="2" charset="0"/>
              </a:rPr>
              <a:t>heart.early_unique.ChIP-Seq_summits.bed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    mm10\</a:t>
            </a:r>
          </a:p>
          <a:p>
            <a:r>
              <a:rPr lang="en-US" dirty="0">
                <a:latin typeface="Courier" pitchFamily="2" charset="0"/>
              </a:rPr>
              <a:t>                    </a:t>
            </a:r>
            <a:r>
              <a:rPr lang="en-US" dirty="0">
                <a:highlight>
                  <a:srgbClr val="FF00FF"/>
                </a:highlight>
                <a:latin typeface="Courier" pitchFamily="2" charset="0"/>
              </a:rPr>
              <a:t>motifs/</a:t>
            </a:r>
            <a:r>
              <a:rPr lang="en-US" dirty="0" err="1">
                <a:highlight>
                  <a:srgbClr val="FF00FF"/>
                </a:highlight>
                <a:latin typeface="Courier" pitchFamily="2" charset="0"/>
              </a:rPr>
              <a:t>heart.early_unique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    -size 500\</a:t>
            </a:r>
          </a:p>
          <a:p>
            <a:r>
              <a:rPr lang="en-US" dirty="0">
                <a:latin typeface="Courier" pitchFamily="2" charset="0"/>
              </a:rPr>
              <a:t>                    -p 32\</a:t>
            </a:r>
          </a:p>
          <a:p>
            <a:r>
              <a:rPr lang="en-US" dirty="0">
                <a:latin typeface="Courier" pitchFamily="2" charset="0"/>
              </a:rPr>
              <a:t>                    -</a:t>
            </a:r>
            <a:r>
              <a:rPr lang="en-US" dirty="0" err="1">
                <a:latin typeface="Courier" pitchFamily="2" charset="0"/>
              </a:rPr>
              <a:t>bg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urier" pitchFamily="2" charset="0"/>
              </a:rPr>
              <a:t>peaks/</a:t>
            </a:r>
            <a:r>
              <a:rPr lang="en-US" dirty="0" err="1">
                <a:highlight>
                  <a:srgbClr val="00FF00"/>
                </a:highlight>
                <a:latin typeface="Courier" pitchFamily="2" charset="0"/>
              </a:rPr>
              <a:t>heart.late_unique.ChIP-Seq_summits.bed</a:t>
            </a:r>
            <a:r>
              <a:rPr lang="en-US" dirty="0">
                <a:latin typeface="Courier" pitchFamily="2" charset="0"/>
              </a:rPr>
              <a:t>\</a:t>
            </a:r>
          </a:p>
          <a:p>
            <a:r>
              <a:rPr lang="en-US" dirty="0">
                <a:latin typeface="Courier" pitchFamily="2" charset="0"/>
              </a:rPr>
              <a:t>                    -</a:t>
            </a:r>
            <a:r>
              <a:rPr lang="en-US" dirty="0" err="1">
                <a:latin typeface="Courier" pitchFamily="2" charset="0"/>
              </a:rPr>
              <a:t>nomotif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0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2F7491-7306-4443-B847-4FEEC5FD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try finding motifs (script10)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5BFF2-07DC-F44E-8939-75CB8D56D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094282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Example: e11.5-unique</a:t>
            </a:r>
          </a:p>
          <a:p>
            <a:r>
              <a:rPr lang="en-US" sz="2800" dirty="0">
                <a:solidFill>
                  <a:schemeClr val="tx1"/>
                </a:solidFill>
              </a:rPr>
              <a:t>You try: p0-unique</a:t>
            </a:r>
          </a:p>
        </p:txBody>
      </p:sp>
    </p:spTree>
    <p:extLst>
      <p:ext uri="{BB962C8B-B14F-4D97-AF65-F5344CB8AC3E}">
        <p14:creationId xmlns:p14="http://schemas.microsoft.com/office/powerpoint/2010/main" val="160379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7118254-CE2D-8A49-9011-CD2C093B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output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907FEC3-856A-F840-90D1-EF44EA4C2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Verify that the motifs makes sense.</a:t>
            </a:r>
          </a:p>
        </p:txBody>
      </p:sp>
    </p:spTree>
    <p:extLst>
      <p:ext uri="{BB962C8B-B14F-4D97-AF65-F5344CB8AC3E}">
        <p14:creationId xmlns:p14="http://schemas.microsoft.com/office/powerpoint/2010/main" val="34925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A9A847-4F40-8348-95B6-FF19A506C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643953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study: Questions we’ll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8988CC-9A34-FE45-82F3-3FDD75D17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235034"/>
            <a:ext cx="8595360" cy="49451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Did the experiment work (technically)?</a:t>
            </a:r>
          </a:p>
          <a:p>
            <a:pPr lvl="1"/>
            <a:r>
              <a:rPr lang="en-US" sz="2400" dirty="0"/>
              <a:t>Does it map?</a:t>
            </a:r>
          </a:p>
          <a:p>
            <a:pPr lvl="1"/>
            <a:r>
              <a:rPr lang="en-US" sz="2400" dirty="0"/>
              <a:t>Is there </a:t>
            </a:r>
            <a:r>
              <a:rPr lang="en-US" sz="2400" dirty="0" err="1"/>
              <a:t>ChIP</a:t>
            </a:r>
            <a:r>
              <a:rPr lang="en-US" sz="2400" dirty="0"/>
              <a:t> enrichment?</a:t>
            </a:r>
          </a:p>
          <a:p>
            <a:pPr lvl="1"/>
            <a:r>
              <a:rPr lang="en-US" sz="2400" dirty="0"/>
              <a:t>Do the biological replicates agree?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How do H3K27ac peaks change during heart development?</a:t>
            </a:r>
          </a:p>
          <a:p>
            <a:pPr lvl="1"/>
            <a:r>
              <a:rPr lang="en-US" sz="2400" dirty="0"/>
              <a:t>Are more peaks gained or lost?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Which transcription factors drive development?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7E4BE85-5C75-F54D-A0A0-8D40D355D845}"/>
              </a:ext>
            </a:extLst>
          </p:cNvPr>
          <p:cNvSpPr/>
          <p:nvPr/>
        </p:nvSpPr>
        <p:spPr>
          <a:xfrm>
            <a:off x="1261872" y="4939888"/>
            <a:ext cx="8502060" cy="1240249"/>
          </a:xfrm>
          <a:prstGeom prst="rect">
            <a:avLst/>
          </a:prstGeom>
          <a:solidFill>
            <a:srgbClr val="D34817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8CCEA0-1B34-A343-8B2F-B9A07500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64929"/>
            <a:ext cx="9692640" cy="717479"/>
          </a:xfrm>
        </p:spPr>
        <p:txBody>
          <a:bodyPr>
            <a:normAutofit/>
          </a:bodyPr>
          <a:lstStyle/>
          <a:p>
            <a:r>
              <a:rPr lang="en-US" dirty="0"/>
              <a:t>Mission accomplished: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5EEE82-D8B5-F044-84D9-F15FB7FCA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39" y="1167317"/>
            <a:ext cx="9064273" cy="53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will be frustrating – keep trying!</a:t>
            </a:r>
          </a:p>
          <a:p>
            <a:r>
              <a:rPr lang="en-US" sz="3200" dirty="0"/>
              <a:t>Ask questions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Work with a partner.</a:t>
            </a:r>
            <a:endParaRPr lang="en-US" sz="3200" dirty="0"/>
          </a:p>
          <a:p>
            <a:r>
              <a:rPr lang="en-US" sz="3200" dirty="0"/>
              <a:t>Does it work? Try it!</a:t>
            </a:r>
          </a:p>
          <a:p>
            <a:r>
              <a:rPr lang="en-US" sz="3200" dirty="0"/>
              <a:t>Tell us how we can improve.</a:t>
            </a:r>
          </a:p>
        </p:txBody>
      </p:sp>
    </p:spTree>
    <p:extLst>
      <p:ext uri="{BB962C8B-B14F-4D97-AF65-F5344CB8AC3E}">
        <p14:creationId xmlns:p14="http://schemas.microsoft.com/office/powerpoint/2010/main" val="39640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5850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Bioinformatics</a:t>
            </a:r>
            <a:r>
              <a:rPr lang="en-US" sz="4000"/>
              <a:t>: steep learning curve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039" r="-1" b="17897"/>
          <a:stretch/>
        </p:blipFill>
        <p:spPr>
          <a:xfrm>
            <a:off x="3072246" y="1327395"/>
            <a:ext cx="6596554" cy="4013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2573" y="5195452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Time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1148244" y="3234930"/>
            <a:ext cx="3397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Ability</a:t>
            </a:r>
          </a:p>
        </p:txBody>
      </p:sp>
    </p:spTree>
    <p:extLst>
      <p:ext uri="{BB962C8B-B14F-4D97-AF65-F5344CB8AC3E}">
        <p14:creationId xmlns:p14="http://schemas.microsoft.com/office/powerpoint/2010/main" val="22451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will be frustrating – keep trying!</a:t>
            </a:r>
          </a:p>
          <a:p>
            <a:r>
              <a:rPr lang="en-US" sz="3200" dirty="0"/>
              <a:t>Ask questions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Work with a partner!</a:t>
            </a:r>
            <a:endParaRPr lang="en-US" sz="3200" dirty="0"/>
          </a:p>
          <a:p>
            <a:r>
              <a:rPr lang="en-US" sz="3200" dirty="0"/>
              <a:t>Does it work? Try it!</a:t>
            </a:r>
          </a:p>
          <a:p>
            <a:r>
              <a:rPr lang="en-US" sz="3200" dirty="0"/>
              <a:t>Tell us how we can improve.</a:t>
            </a:r>
          </a:p>
        </p:txBody>
      </p:sp>
    </p:spTree>
    <p:extLst>
      <p:ext uri="{BB962C8B-B14F-4D97-AF65-F5344CB8AC3E}">
        <p14:creationId xmlns:p14="http://schemas.microsoft.com/office/powerpoint/2010/main" val="152234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s://s-media-cache-ak0.pinimg.com/736x/82/41/77/82417748fb15f612cb9365bb48508c4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5" t="15962" r="25165" b="14007"/>
          <a:stretch/>
        </p:blipFill>
        <p:spPr bwMode="auto">
          <a:xfrm>
            <a:off x="4191000" y="1828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4224869" y="4072466"/>
            <a:ext cx="1515533" cy="1219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4521201" y="3996266"/>
            <a:ext cx="914400" cy="13716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 rot="3058242">
            <a:off x="2819400" y="4682197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ANALYZE</a:t>
            </a:r>
          </a:p>
        </p:txBody>
      </p:sp>
      <p:sp>
        <p:nvSpPr>
          <p:cNvPr id="14" name="TextBox 13"/>
          <p:cNvSpPr txBox="1"/>
          <p:nvPr/>
        </p:nvSpPr>
        <p:spPr>
          <a:xfrm rot="16968223">
            <a:off x="7254237" y="3441414"/>
            <a:ext cx="888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88033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15505</TotalTime>
  <Words>2628</Words>
  <Application>Microsoft Macintosh PowerPoint</Application>
  <PresentationFormat>Widescreen</PresentationFormat>
  <Paragraphs>648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ChIP-Seq survival skills</vt:lpstr>
      <vt:lpstr>Picture this…</vt:lpstr>
      <vt:lpstr>By the end of this class, you will be able to…</vt:lpstr>
      <vt:lpstr>Today’s overview</vt:lpstr>
      <vt:lpstr>What you’ll accomplish today</vt:lpstr>
      <vt:lpstr>Case study: Heart development</vt:lpstr>
      <vt:lpstr>Case study: Questions we’ll answer</vt:lpstr>
      <vt:lpstr>Bioinformatics: steep learning curve</vt:lpstr>
      <vt:lpstr>Tips</vt:lpstr>
      <vt:lpstr>Overview: Morning</vt:lpstr>
      <vt:lpstr>ChIP-Seq experiment</vt:lpstr>
      <vt:lpstr>PowerPoint Presentation</vt:lpstr>
      <vt:lpstr>Mapping</vt:lpstr>
      <vt:lpstr>Setup</vt:lpstr>
      <vt:lpstr>The command: bowtie2</vt:lpstr>
      <vt:lpstr>The command: bowtie2</vt:lpstr>
      <vt:lpstr>Open script1</vt:lpstr>
      <vt:lpstr>You try mapping (script1)</vt:lpstr>
      <vt:lpstr>Examining the output</vt:lpstr>
      <vt:lpstr>PCR duplicate removal</vt:lpstr>
      <vt:lpstr>What is PCR duplicate removal?</vt:lpstr>
      <vt:lpstr>The command: picard</vt:lpstr>
      <vt:lpstr>The command: picard</vt:lpstr>
      <vt:lpstr>You try removing duplicates (script2)</vt:lpstr>
      <vt:lpstr>Examining the output</vt:lpstr>
      <vt:lpstr>Visualization</vt:lpstr>
      <vt:lpstr>The command: visualization</vt:lpstr>
      <vt:lpstr>The command: visualization</vt:lpstr>
      <vt:lpstr>You try creating browser files (script3)</vt:lpstr>
      <vt:lpstr>Examining the output</vt:lpstr>
      <vt:lpstr>Let’s see the data</vt:lpstr>
      <vt:lpstr>Case study: Questions we’ll answer</vt:lpstr>
      <vt:lpstr>Peak finding</vt:lpstr>
      <vt:lpstr>What’s a ChIP-Seq peak?</vt:lpstr>
      <vt:lpstr>The command: peak finding</vt:lpstr>
      <vt:lpstr>The command: peak finding</vt:lpstr>
      <vt:lpstr>You try calling peaks (script4)</vt:lpstr>
      <vt:lpstr>Examining the output</vt:lpstr>
      <vt:lpstr>Examining the output</vt:lpstr>
      <vt:lpstr>Visualize peaks</vt:lpstr>
      <vt:lpstr>Mission accomplished: Morning</vt:lpstr>
      <vt:lpstr>Lunch</vt:lpstr>
      <vt:lpstr>Overview: Afternoon</vt:lpstr>
      <vt:lpstr>Quantification</vt:lpstr>
      <vt:lpstr>How do you quantify ChIP-Seq enrichment?</vt:lpstr>
      <vt:lpstr>The command: bamCompare</vt:lpstr>
      <vt:lpstr>The command: bamCompare</vt:lpstr>
      <vt:lpstr>You try normalization (script5)</vt:lpstr>
      <vt:lpstr>Visualize the normalized data</vt:lpstr>
      <vt:lpstr>Heatmap of peaks</vt:lpstr>
      <vt:lpstr>What is a heatmap?</vt:lpstr>
      <vt:lpstr>The command: computeMatrix and plotHeatmap</vt:lpstr>
      <vt:lpstr>The command: bamCompare</vt:lpstr>
      <vt:lpstr>You try making a heatmap (script6)</vt:lpstr>
      <vt:lpstr>Examining the output</vt:lpstr>
      <vt:lpstr>At this point</vt:lpstr>
      <vt:lpstr>Compare replicates</vt:lpstr>
      <vt:lpstr>How to QC multiple samples?</vt:lpstr>
      <vt:lpstr>The command: multiBWSummary and plotCorrelation</vt:lpstr>
      <vt:lpstr>The command: multiBWSummary and plotCorrelation</vt:lpstr>
      <vt:lpstr>You try plotting correlation (script7)</vt:lpstr>
      <vt:lpstr>Examining the output</vt:lpstr>
      <vt:lpstr>Case study: Questions we’ll answer</vt:lpstr>
      <vt:lpstr>Differential peak analysis</vt:lpstr>
      <vt:lpstr>Find confident peaks</vt:lpstr>
      <vt:lpstr>The command: bedtools</vt:lpstr>
      <vt:lpstr>The command: bedtools</vt:lpstr>
      <vt:lpstr>You try processing peaks (script8)</vt:lpstr>
      <vt:lpstr>Examining the output</vt:lpstr>
      <vt:lpstr>Find biologically interesting peaks</vt:lpstr>
      <vt:lpstr>The command: bedtools</vt:lpstr>
      <vt:lpstr>The command: bedtools</vt:lpstr>
      <vt:lpstr>You try processing peaks (script8)</vt:lpstr>
      <vt:lpstr>Examining the output</vt:lpstr>
      <vt:lpstr>Case study: Questions we’ll answer</vt:lpstr>
      <vt:lpstr>Heatmaps of peaks</vt:lpstr>
      <vt:lpstr>Side-by-side heatmaps</vt:lpstr>
      <vt:lpstr>The command: computeMatrix and plotHeatmap</vt:lpstr>
      <vt:lpstr>The command: computeMatrix and plotHeatmap</vt:lpstr>
      <vt:lpstr>You try making a multi heatmap (script9)</vt:lpstr>
      <vt:lpstr>Examining the output</vt:lpstr>
      <vt:lpstr>Finding motifs</vt:lpstr>
      <vt:lpstr>What’s a sequence motif?</vt:lpstr>
      <vt:lpstr>The command: homer</vt:lpstr>
      <vt:lpstr>The command: homer</vt:lpstr>
      <vt:lpstr>You try finding motifs (script10)</vt:lpstr>
      <vt:lpstr>Examining the output</vt:lpstr>
      <vt:lpstr>Case study: Questions we’ll answer</vt:lpstr>
      <vt:lpstr>Mission accomplished: Today</vt:lpstr>
      <vt:lpstr>Bioinformatics: steep learning curve</vt:lpstr>
      <vt:lpstr>Tips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importance of data quality</dc:title>
  <dc:creator>Gary Hon</dc:creator>
  <cp:lastModifiedBy>Microsoft Office User</cp:lastModifiedBy>
  <cp:revision>230</cp:revision>
  <dcterms:created xsi:type="dcterms:W3CDTF">2015-10-27T19:52:51Z</dcterms:created>
  <dcterms:modified xsi:type="dcterms:W3CDTF">2018-06-15T03:24:22Z</dcterms:modified>
</cp:coreProperties>
</file>